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8"/>
  </p:notesMasterIdLst>
  <p:sldIdLst>
    <p:sldId id="272" r:id="rId3"/>
    <p:sldId id="542" r:id="rId4"/>
    <p:sldId id="543" r:id="rId5"/>
    <p:sldId id="536" r:id="rId6"/>
    <p:sldId id="462" r:id="rId7"/>
    <p:sldId id="538" r:id="rId8"/>
    <p:sldId id="476" r:id="rId9"/>
    <p:sldId id="521" r:id="rId10"/>
    <p:sldId id="533" r:id="rId11"/>
    <p:sldId id="512" r:id="rId12"/>
    <p:sldId id="510" r:id="rId13"/>
    <p:sldId id="514" r:id="rId14"/>
    <p:sldId id="513" r:id="rId15"/>
    <p:sldId id="530" r:id="rId16"/>
    <p:sldId id="515" r:id="rId17"/>
    <p:sldId id="539" r:id="rId18"/>
    <p:sldId id="519" r:id="rId19"/>
    <p:sldId id="522" r:id="rId20"/>
    <p:sldId id="534" r:id="rId21"/>
    <p:sldId id="494" r:id="rId22"/>
    <p:sldId id="532" r:id="rId23"/>
    <p:sldId id="537" r:id="rId24"/>
    <p:sldId id="540" r:id="rId25"/>
    <p:sldId id="541" r:id="rId26"/>
    <p:sldId id="365" r:id="rId2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3C4D"/>
    <a:srgbClr val="C65D38"/>
    <a:srgbClr val="9E1E50"/>
    <a:srgbClr val="0CB393"/>
    <a:srgbClr val="D9833E"/>
    <a:srgbClr val="7F7F7F"/>
    <a:srgbClr val="AC3E78"/>
    <a:srgbClr val="E68F00"/>
    <a:srgbClr val="009706"/>
    <a:srgbClr val="961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2954"/>
  </p:normalViewPr>
  <p:slideViewPr>
    <p:cSldViewPr snapToGrid="0" snapToObjects="1">
      <p:cViewPr varScale="1">
        <p:scale>
          <a:sx n="66" d="100"/>
          <a:sy n="66" d="100"/>
        </p:scale>
        <p:origin x="166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spPr>
            <a:solidFill>
              <a:srgbClr val="B23C4D"/>
            </a:solidFill>
            <a:ln>
              <a:noFill/>
            </a:ln>
            <a:effectLst/>
          </c:spPr>
          <c:invertIfNegative val="0"/>
          <c:cat>
            <c:strRef>
              <c:f>Hoja1!$D$8:$D$14</c:f>
              <c:strCache>
                <c:ptCount val="6"/>
                <c:pt idx="1">
                  <c:v>DISTANCIA DE LA UNIVERSIDAD </c:v>
                </c:pt>
                <c:pt idx="2">
                  <c:v>REPROBACIÓN </c:v>
                </c:pt>
                <c:pt idx="3">
                  <c:v>OTRAS CUASAS </c:v>
                </c:pt>
                <c:pt idx="4">
                  <c:v>PROBLEMAS FAMILIARES</c:v>
                </c:pt>
                <c:pt idx="5">
                  <c:v>CAMBIO A  UTH</c:v>
                </c:pt>
              </c:strCache>
            </c:strRef>
          </c:cat>
          <c:val>
            <c:numRef>
              <c:f>Hoja1!$G$8:$G$14</c:f>
              <c:numCache>
                <c:formatCode>General</c:formatCode>
                <c:ptCount val="7"/>
                <c:pt idx="1">
                  <c:v>6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7-564E-A5CE-1B68ADB98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523472"/>
        <c:axId val="735273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Hoja1!$D$8:$D$14</c15:sqref>
                        </c15:formulaRef>
                      </c:ext>
                    </c:extLst>
                    <c:strCache>
                      <c:ptCount val="6"/>
                      <c:pt idx="1">
                        <c:v>DISTANCIA DE LA UNIVERSIDAD </c:v>
                      </c:pt>
                      <c:pt idx="2">
                        <c:v>REPROBACIÓN </c:v>
                      </c:pt>
                      <c:pt idx="3">
                        <c:v>OTRAS CUASAS </c:v>
                      </c:pt>
                      <c:pt idx="4">
                        <c:v>PROBLEMAS FAMILIARES</c:v>
                      </c:pt>
                      <c:pt idx="5">
                        <c:v>CAMBIO A  UTH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Hoja1!$E$8:$E$14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697-564E-A5CE-1B68ADB98BDE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Hoja1!$D$8:$D$14</c15:sqref>
                        </c15:formulaRef>
                      </c:ext>
                    </c:extLst>
                    <c:strCache>
                      <c:ptCount val="6"/>
                      <c:pt idx="1">
                        <c:v>DISTANCIA DE LA UNIVERSIDAD </c:v>
                      </c:pt>
                      <c:pt idx="2">
                        <c:v>REPROBACIÓN </c:v>
                      </c:pt>
                      <c:pt idx="3">
                        <c:v>OTRAS CUASAS </c:v>
                      </c:pt>
                      <c:pt idx="4">
                        <c:v>PROBLEMAS FAMILIARES</c:v>
                      </c:pt>
                      <c:pt idx="5">
                        <c:v>CAMBIO A  UTH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Hoja1!$F$8:$F$14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697-564E-A5CE-1B68ADB98BDE}"/>
                  </c:ext>
                </c:extLst>
              </c15:ser>
            </c15:filteredBarSeries>
          </c:ext>
        </c:extLst>
      </c:barChart>
      <c:catAx>
        <c:axId val="73523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3527328"/>
        <c:crosses val="autoZero"/>
        <c:auto val="1"/>
        <c:lblAlgn val="ctr"/>
        <c:lblOffset val="100"/>
        <c:noMultiLvlLbl val="0"/>
      </c:catAx>
      <c:valAx>
        <c:axId val="73527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352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6567C-0964-412B-8EE9-8FF6A586EFF1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0D468E7-E73A-4FD7-BB07-9A90FD7B921E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TUTORÍAS.  </a:t>
          </a:r>
        </a:p>
      </dgm:t>
    </dgm:pt>
    <dgm:pt modelId="{E3836B3D-1AB2-4DEF-BFEC-606D9ACCA20C}" type="parTrans" cxnId="{41740A50-7057-4EE6-943B-2D5825E569AD}">
      <dgm:prSet/>
      <dgm:spPr/>
      <dgm:t>
        <a:bodyPr/>
        <a:lstStyle/>
        <a:p>
          <a:endParaRPr lang="es-ES"/>
        </a:p>
      </dgm:t>
    </dgm:pt>
    <dgm:pt modelId="{89C445CE-9F99-47CC-A892-85A84DFBD4DC}" type="sibTrans" cxnId="{41740A50-7057-4EE6-943B-2D5825E569AD}">
      <dgm:prSet/>
      <dgm:spPr/>
      <dgm:t>
        <a:bodyPr/>
        <a:lstStyle/>
        <a:p>
          <a:endParaRPr lang="es-ES"/>
        </a:p>
      </dgm:t>
    </dgm:pt>
    <dgm:pt modelId="{8E833410-95C8-48FE-BA06-4B5A4F846B9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ASESORÍAS POR PARTE DE LAS ACADEMIAS DE CIENCIAS BÁSICAS,  PARA ALUMNOS CON BAJO RENDIMIENTO ACADÉMICO.  </a:t>
          </a:r>
        </a:p>
      </dgm:t>
    </dgm:pt>
    <dgm:pt modelId="{4E415FF0-35E1-455D-AA58-59F5175CA8B3}" type="parTrans" cxnId="{C8A22782-5634-4776-B34A-9B9FC5FE292C}">
      <dgm:prSet/>
      <dgm:spPr/>
      <dgm:t>
        <a:bodyPr/>
        <a:lstStyle/>
        <a:p>
          <a:endParaRPr lang="es-ES"/>
        </a:p>
      </dgm:t>
    </dgm:pt>
    <dgm:pt modelId="{55B1BEA5-D57D-41EB-A408-8049FBA14336}" type="sibTrans" cxnId="{C8A22782-5634-4776-B34A-9B9FC5FE292C}">
      <dgm:prSet/>
      <dgm:spPr/>
      <dgm:t>
        <a:bodyPr/>
        <a:lstStyle/>
        <a:p>
          <a:endParaRPr lang="es-ES"/>
        </a:p>
      </dgm:t>
    </dgm:pt>
    <dgm:pt modelId="{3CE6F330-5222-427B-9EF3-EFF0488DA818}">
      <dgm:prSet custT="1"/>
      <dgm:spPr>
        <a:solidFill>
          <a:srgbClr val="C65D38"/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CURSOS SABATINOS DEL REFORZAMIENTO DEL IDIOMA INGLÉS.</a:t>
          </a:r>
        </a:p>
      </dgm:t>
    </dgm:pt>
    <dgm:pt modelId="{4E7A6EA1-64BA-4CC9-81D4-B81AD7FD9186}" type="parTrans" cxnId="{AAF90FB6-7E35-4FD3-85E7-1976DB3E6024}">
      <dgm:prSet/>
      <dgm:spPr/>
      <dgm:t>
        <a:bodyPr/>
        <a:lstStyle/>
        <a:p>
          <a:endParaRPr lang="es-ES"/>
        </a:p>
      </dgm:t>
    </dgm:pt>
    <dgm:pt modelId="{1C973F8A-3552-4B41-B9C6-A38C9CD57A15}" type="sibTrans" cxnId="{AAF90FB6-7E35-4FD3-85E7-1976DB3E6024}">
      <dgm:prSet/>
      <dgm:spPr/>
      <dgm:t>
        <a:bodyPr/>
        <a:lstStyle/>
        <a:p>
          <a:endParaRPr lang="es-ES"/>
        </a:p>
      </dgm:t>
    </dgm:pt>
    <dgm:pt modelId="{AD199185-B048-423F-A4CB-C1970BC13BD7}">
      <dgm:prSet custT="1"/>
      <dgm:spPr/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APOYO SOCIOEMOCIONAL. </a:t>
          </a:r>
        </a:p>
      </dgm:t>
    </dgm:pt>
    <dgm:pt modelId="{2DE58BC8-DD41-4446-B564-CDB291553B57}" type="parTrans" cxnId="{4A46EF13-149E-4788-BB6F-9D61AE2CCC65}">
      <dgm:prSet/>
      <dgm:spPr/>
      <dgm:t>
        <a:bodyPr/>
        <a:lstStyle/>
        <a:p>
          <a:endParaRPr lang="es-MX"/>
        </a:p>
      </dgm:t>
    </dgm:pt>
    <dgm:pt modelId="{8556DD40-CAB6-4FF0-B767-0724331C757C}" type="sibTrans" cxnId="{4A46EF13-149E-4788-BB6F-9D61AE2CCC65}">
      <dgm:prSet/>
      <dgm:spPr/>
      <dgm:t>
        <a:bodyPr/>
        <a:lstStyle/>
        <a:p>
          <a:endParaRPr lang="es-MX"/>
        </a:p>
      </dgm:t>
    </dgm:pt>
    <dgm:pt modelId="{DEDCC7F2-4E88-4CF5-B670-6BD97361558B}" type="pres">
      <dgm:prSet presAssocID="{44E6567C-0964-412B-8EE9-8FF6A586EFF1}" presName="linear" presStyleCnt="0">
        <dgm:presLayoutVars>
          <dgm:dir/>
          <dgm:animLvl val="lvl"/>
          <dgm:resizeHandles val="exact"/>
        </dgm:presLayoutVars>
      </dgm:prSet>
      <dgm:spPr/>
    </dgm:pt>
    <dgm:pt modelId="{484A77DC-3712-4558-83D1-E6B93913B494}" type="pres">
      <dgm:prSet presAssocID="{F0D468E7-E73A-4FD7-BB07-9A90FD7B921E}" presName="parentLin" presStyleCnt="0"/>
      <dgm:spPr/>
    </dgm:pt>
    <dgm:pt modelId="{3106B3E5-D5E0-48A3-B039-9672A86D0FC6}" type="pres">
      <dgm:prSet presAssocID="{F0D468E7-E73A-4FD7-BB07-9A90FD7B921E}" presName="parentLeftMargin" presStyleLbl="node1" presStyleIdx="0" presStyleCnt="4"/>
      <dgm:spPr/>
    </dgm:pt>
    <dgm:pt modelId="{556DBDAF-9722-461E-9979-BDCF2D81605E}" type="pres">
      <dgm:prSet presAssocID="{F0D468E7-E73A-4FD7-BB07-9A90FD7B921E}" presName="parentText" presStyleLbl="node1" presStyleIdx="0" presStyleCnt="4" custLinFactNeighborX="-4018" custLinFactNeighborY="17214">
        <dgm:presLayoutVars>
          <dgm:chMax val="0"/>
          <dgm:bulletEnabled val="1"/>
        </dgm:presLayoutVars>
      </dgm:prSet>
      <dgm:spPr/>
    </dgm:pt>
    <dgm:pt modelId="{BFACD1FF-4B56-4558-8D99-61A8D032A6CF}" type="pres">
      <dgm:prSet presAssocID="{F0D468E7-E73A-4FD7-BB07-9A90FD7B921E}" presName="negativeSpace" presStyleCnt="0"/>
      <dgm:spPr/>
    </dgm:pt>
    <dgm:pt modelId="{4769533A-6BA3-47EF-BF99-79004094D2B5}" type="pres">
      <dgm:prSet presAssocID="{F0D468E7-E73A-4FD7-BB07-9A90FD7B921E}" presName="childText" presStyleLbl="conFgAcc1" presStyleIdx="0" presStyleCnt="4" custLinFactNeighborX="6034" custLinFactNeighborY="43677">
        <dgm:presLayoutVars>
          <dgm:bulletEnabled val="1"/>
        </dgm:presLayoutVars>
      </dgm:prSet>
      <dgm:spPr/>
    </dgm:pt>
    <dgm:pt modelId="{6EC381B8-3139-4706-BA1C-578902116A07}" type="pres">
      <dgm:prSet presAssocID="{89C445CE-9F99-47CC-A892-85A84DFBD4DC}" presName="spaceBetweenRectangles" presStyleCnt="0"/>
      <dgm:spPr/>
    </dgm:pt>
    <dgm:pt modelId="{12AD4FC0-500A-4EBA-AB57-5940DFA28B88}" type="pres">
      <dgm:prSet presAssocID="{8E833410-95C8-48FE-BA06-4B5A4F846B94}" presName="parentLin" presStyleCnt="0"/>
      <dgm:spPr/>
    </dgm:pt>
    <dgm:pt modelId="{8CFEA0ED-88A4-4E6B-85D6-5F74FC4D22FF}" type="pres">
      <dgm:prSet presAssocID="{8E833410-95C8-48FE-BA06-4B5A4F846B94}" presName="parentLeftMargin" presStyleLbl="node1" presStyleIdx="0" presStyleCnt="4"/>
      <dgm:spPr/>
    </dgm:pt>
    <dgm:pt modelId="{41460790-DD8F-4441-BAC1-47FC171D8981}" type="pres">
      <dgm:prSet presAssocID="{8E833410-95C8-48FE-BA06-4B5A4F846B94}" presName="parentText" presStyleLbl="node1" presStyleIdx="1" presStyleCnt="4" custScaleX="135751" custScaleY="164677" custLinFactNeighborX="1441" custLinFactNeighborY="28261">
        <dgm:presLayoutVars>
          <dgm:chMax val="0"/>
          <dgm:bulletEnabled val="1"/>
        </dgm:presLayoutVars>
      </dgm:prSet>
      <dgm:spPr/>
    </dgm:pt>
    <dgm:pt modelId="{D3424F8D-906B-48B7-8650-9E2CAB50BF62}" type="pres">
      <dgm:prSet presAssocID="{8E833410-95C8-48FE-BA06-4B5A4F846B94}" presName="negativeSpace" presStyleCnt="0"/>
      <dgm:spPr/>
    </dgm:pt>
    <dgm:pt modelId="{42FC037E-3BA7-425E-A4D1-415A4CE59C20}" type="pres">
      <dgm:prSet presAssocID="{8E833410-95C8-48FE-BA06-4B5A4F846B94}" presName="childText" presStyleLbl="conFgAcc1" presStyleIdx="1" presStyleCnt="4">
        <dgm:presLayoutVars>
          <dgm:bulletEnabled val="1"/>
        </dgm:presLayoutVars>
      </dgm:prSet>
      <dgm:spPr/>
    </dgm:pt>
    <dgm:pt modelId="{504DED0A-BE6B-4D4B-9C24-66B0B69285E1}" type="pres">
      <dgm:prSet presAssocID="{55B1BEA5-D57D-41EB-A408-8049FBA14336}" presName="spaceBetweenRectangles" presStyleCnt="0"/>
      <dgm:spPr/>
    </dgm:pt>
    <dgm:pt modelId="{C6A61D5A-637A-47FD-8BD8-1389CCC0EE65}" type="pres">
      <dgm:prSet presAssocID="{3CE6F330-5222-427B-9EF3-EFF0488DA818}" presName="parentLin" presStyleCnt="0"/>
      <dgm:spPr/>
    </dgm:pt>
    <dgm:pt modelId="{E41B151B-2A96-4256-BB41-B6ABDD5EA29B}" type="pres">
      <dgm:prSet presAssocID="{3CE6F330-5222-427B-9EF3-EFF0488DA818}" presName="parentLeftMargin" presStyleLbl="node1" presStyleIdx="1" presStyleCnt="4"/>
      <dgm:spPr/>
    </dgm:pt>
    <dgm:pt modelId="{939E1665-61E8-4D2A-9723-623A5863FDE1}" type="pres">
      <dgm:prSet presAssocID="{3CE6F330-5222-427B-9EF3-EFF0488DA818}" presName="parentText" presStyleLbl="node1" presStyleIdx="2" presStyleCnt="4" custScaleX="132583" custScaleY="125215" custLinFactNeighborX="-8133" custLinFactNeighborY="19525">
        <dgm:presLayoutVars>
          <dgm:chMax val="0"/>
          <dgm:bulletEnabled val="1"/>
        </dgm:presLayoutVars>
      </dgm:prSet>
      <dgm:spPr/>
    </dgm:pt>
    <dgm:pt modelId="{1979F672-AB2C-4F52-BDB3-CED09812B281}" type="pres">
      <dgm:prSet presAssocID="{3CE6F330-5222-427B-9EF3-EFF0488DA818}" presName="negativeSpace" presStyleCnt="0"/>
      <dgm:spPr/>
    </dgm:pt>
    <dgm:pt modelId="{709895EF-8C6E-4FA4-AD1B-919337E6B9AE}" type="pres">
      <dgm:prSet presAssocID="{3CE6F330-5222-427B-9EF3-EFF0488DA818}" presName="childText" presStyleLbl="conFgAcc1" presStyleIdx="2" presStyleCnt="4">
        <dgm:presLayoutVars>
          <dgm:bulletEnabled val="1"/>
        </dgm:presLayoutVars>
      </dgm:prSet>
      <dgm:spPr/>
    </dgm:pt>
    <dgm:pt modelId="{54EAE4C5-4DA6-4DF6-9F76-3A07F88177B8}" type="pres">
      <dgm:prSet presAssocID="{1C973F8A-3552-4B41-B9C6-A38C9CD57A15}" presName="spaceBetweenRectangles" presStyleCnt="0"/>
      <dgm:spPr/>
    </dgm:pt>
    <dgm:pt modelId="{FF701344-0586-4A87-B9A6-5C01C9D6FC6A}" type="pres">
      <dgm:prSet presAssocID="{AD199185-B048-423F-A4CB-C1970BC13BD7}" presName="parentLin" presStyleCnt="0"/>
      <dgm:spPr/>
    </dgm:pt>
    <dgm:pt modelId="{AF9001B9-4E7D-461A-8464-E489654360CA}" type="pres">
      <dgm:prSet presAssocID="{AD199185-B048-423F-A4CB-C1970BC13BD7}" presName="parentLeftMargin" presStyleLbl="node1" presStyleIdx="2" presStyleCnt="4"/>
      <dgm:spPr/>
    </dgm:pt>
    <dgm:pt modelId="{9C185273-8369-4AF2-9F48-38210BA90686}" type="pres">
      <dgm:prSet presAssocID="{AD199185-B048-423F-A4CB-C1970BC13BD7}" presName="parentText" presStyleLbl="node1" presStyleIdx="3" presStyleCnt="4" custLinFactNeighborX="-4018" custLinFactNeighborY="4817">
        <dgm:presLayoutVars>
          <dgm:chMax val="0"/>
          <dgm:bulletEnabled val="1"/>
        </dgm:presLayoutVars>
      </dgm:prSet>
      <dgm:spPr/>
    </dgm:pt>
    <dgm:pt modelId="{64C907D3-28CE-4E6E-9E2C-965E511CAC11}" type="pres">
      <dgm:prSet presAssocID="{AD199185-B048-423F-A4CB-C1970BC13BD7}" presName="negativeSpace" presStyleCnt="0"/>
      <dgm:spPr/>
    </dgm:pt>
    <dgm:pt modelId="{59B71CBF-A90A-416B-BFA8-0706D4FA7D51}" type="pres">
      <dgm:prSet presAssocID="{AD199185-B048-423F-A4CB-C1970BC13BD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66AE501-90BA-47B9-9FE8-29FC0BACFE19}" type="presOf" srcId="{AD199185-B048-423F-A4CB-C1970BC13BD7}" destId="{AF9001B9-4E7D-461A-8464-E489654360CA}" srcOrd="0" destOrd="0" presId="urn:microsoft.com/office/officeart/2005/8/layout/list1"/>
    <dgm:cxn modelId="{4A46EF13-149E-4788-BB6F-9D61AE2CCC65}" srcId="{44E6567C-0964-412B-8EE9-8FF6A586EFF1}" destId="{AD199185-B048-423F-A4CB-C1970BC13BD7}" srcOrd="3" destOrd="0" parTransId="{2DE58BC8-DD41-4446-B564-CDB291553B57}" sibTransId="{8556DD40-CAB6-4FF0-B767-0724331C757C}"/>
    <dgm:cxn modelId="{B99DE036-2AED-475E-B93A-3DFF5F5A58D0}" type="presOf" srcId="{8E833410-95C8-48FE-BA06-4B5A4F846B94}" destId="{8CFEA0ED-88A4-4E6B-85D6-5F74FC4D22FF}" srcOrd="0" destOrd="0" presId="urn:microsoft.com/office/officeart/2005/8/layout/list1"/>
    <dgm:cxn modelId="{41740A50-7057-4EE6-943B-2D5825E569AD}" srcId="{44E6567C-0964-412B-8EE9-8FF6A586EFF1}" destId="{F0D468E7-E73A-4FD7-BB07-9A90FD7B921E}" srcOrd="0" destOrd="0" parTransId="{E3836B3D-1AB2-4DEF-BFEC-606D9ACCA20C}" sibTransId="{89C445CE-9F99-47CC-A892-85A84DFBD4DC}"/>
    <dgm:cxn modelId="{1A0C6672-3A21-4FB3-A5D3-8B95CFC8B61C}" type="presOf" srcId="{F0D468E7-E73A-4FD7-BB07-9A90FD7B921E}" destId="{3106B3E5-D5E0-48A3-B039-9672A86D0FC6}" srcOrd="0" destOrd="0" presId="urn:microsoft.com/office/officeart/2005/8/layout/list1"/>
    <dgm:cxn modelId="{C8A22782-5634-4776-B34A-9B9FC5FE292C}" srcId="{44E6567C-0964-412B-8EE9-8FF6A586EFF1}" destId="{8E833410-95C8-48FE-BA06-4B5A4F846B94}" srcOrd="1" destOrd="0" parTransId="{4E415FF0-35E1-455D-AA58-59F5175CA8B3}" sibTransId="{55B1BEA5-D57D-41EB-A408-8049FBA14336}"/>
    <dgm:cxn modelId="{44D57E95-D4F7-48F2-BEA2-FAA6A513ED86}" type="presOf" srcId="{3CE6F330-5222-427B-9EF3-EFF0488DA818}" destId="{E41B151B-2A96-4256-BB41-B6ABDD5EA29B}" srcOrd="0" destOrd="0" presId="urn:microsoft.com/office/officeart/2005/8/layout/list1"/>
    <dgm:cxn modelId="{F3AF80AB-5BD9-43F6-9891-C03A0CF4E4DD}" type="presOf" srcId="{8E833410-95C8-48FE-BA06-4B5A4F846B94}" destId="{41460790-DD8F-4441-BAC1-47FC171D8981}" srcOrd="1" destOrd="0" presId="urn:microsoft.com/office/officeart/2005/8/layout/list1"/>
    <dgm:cxn modelId="{AAF90FB6-7E35-4FD3-85E7-1976DB3E6024}" srcId="{44E6567C-0964-412B-8EE9-8FF6A586EFF1}" destId="{3CE6F330-5222-427B-9EF3-EFF0488DA818}" srcOrd="2" destOrd="0" parTransId="{4E7A6EA1-64BA-4CC9-81D4-B81AD7FD9186}" sibTransId="{1C973F8A-3552-4B41-B9C6-A38C9CD57A15}"/>
    <dgm:cxn modelId="{6E7A74C2-BC52-477E-B64B-14E827D73C11}" type="presOf" srcId="{AD199185-B048-423F-A4CB-C1970BC13BD7}" destId="{9C185273-8369-4AF2-9F48-38210BA90686}" srcOrd="1" destOrd="0" presId="urn:microsoft.com/office/officeart/2005/8/layout/list1"/>
    <dgm:cxn modelId="{0C154DD1-4C77-4721-B0FB-26D07BE27948}" type="presOf" srcId="{3CE6F330-5222-427B-9EF3-EFF0488DA818}" destId="{939E1665-61E8-4D2A-9723-623A5863FDE1}" srcOrd="1" destOrd="0" presId="urn:microsoft.com/office/officeart/2005/8/layout/list1"/>
    <dgm:cxn modelId="{FC51E6FE-AFDE-4EF6-B7B0-17F037C366DA}" type="presOf" srcId="{F0D468E7-E73A-4FD7-BB07-9A90FD7B921E}" destId="{556DBDAF-9722-461E-9979-BDCF2D81605E}" srcOrd="1" destOrd="0" presId="urn:microsoft.com/office/officeart/2005/8/layout/list1"/>
    <dgm:cxn modelId="{5698E1FF-40C6-4E32-9320-DCA1838CA577}" type="presOf" srcId="{44E6567C-0964-412B-8EE9-8FF6A586EFF1}" destId="{DEDCC7F2-4E88-4CF5-B670-6BD97361558B}" srcOrd="0" destOrd="0" presId="urn:microsoft.com/office/officeart/2005/8/layout/list1"/>
    <dgm:cxn modelId="{42E4FC25-B28E-401E-A284-F7A4D564ACDE}" type="presParOf" srcId="{DEDCC7F2-4E88-4CF5-B670-6BD97361558B}" destId="{484A77DC-3712-4558-83D1-E6B93913B494}" srcOrd="0" destOrd="0" presId="urn:microsoft.com/office/officeart/2005/8/layout/list1"/>
    <dgm:cxn modelId="{BE71CA40-C715-4FF1-8F6B-6EAFCA00670F}" type="presParOf" srcId="{484A77DC-3712-4558-83D1-E6B93913B494}" destId="{3106B3E5-D5E0-48A3-B039-9672A86D0FC6}" srcOrd="0" destOrd="0" presId="urn:microsoft.com/office/officeart/2005/8/layout/list1"/>
    <dgm:cxn modelId="{E5BF4BAE-FE81-4451-A27A-F6E48B1CF0DC}" type="presParOf" srcId="{484A77DC-3712-4558-83D1-E6B93913B494}" destId="{556DBDAF-9722-461E-9979-BDCF2D81605E}" srcOrd="1" destOrd="0" presId="urn:microsoft.com/office/officeart/2005/8/layout/list1"/>
    <dgm:cxn modelId="{4A4E8E53-B966-404D-93B4-F5CEB6F29899}" type="presParOf" srcId="{DEDCC7F2-4E88-4CF5-B670-6BD97361558B}" destId="{BFACD1FF-4B56-4558-8D99-61A8D032A6CF}" srcOrd="1" destOrd="0" presId="urn:microsoft.com/office/officeart/2005/8/layout/list1"/>
    <dgm:cxn modelId="{10F88DDC-5B01-44E2-B379-46761DA1D524}" type="presParOf" srcId="{DEDCC7F2-4E88-4CF5-B670-6BD97361558B}" destId="{4769533A-6BA3-47EF-BF99-79004094D2B5}" srcOrd="2" destOrd="0" presId="urn:microsoft.com/office/officeart/2005/8/layout/list1"/>
    <dgm:cxn modelId="{E406E0B2-6865-4615-BAEC-99820D3FE18A}" type="presParOf" srcId="{DEDCC7F2-4E88-4CF5-B670-6BD97361558B}" destId="{6EC381B8-3139-4706-BA1C-578902116A07}" srcOrd="3" destOrd="0" presId="urn:microsoft.com/office/officeart/2005/8/layout/list1"/>
    <dgm:cxn modelId="{D8B4FF5A-6581-44CC-A1D5-D8DB4E823552}" type="presParOf" srcId="{DEDCC7F2-4E88-4CF5-B670-6BD97361558B}" destId="{12AD4FC0-500A-4EBA-AB57-5940DFA28B88}" srcOrd="4" destOrd="0" presId="urn:microsoft.com/office/officeart/2005/8/layout/list1"/>
    <dgm:cxn modelId="{05516923-ABF1-48BF-BC7F-9C48B3209E1A}" type="presParOf" srcId="{12AD4FC0-500A-4EBA-AB57-5940DFA28B88}" destId="{8CFEA0ED-88A4-4E6B-85D6-5F74FC4D22FF}" srcOrd="0" destOrd="0" presId="urn:microsoft.com/office/officeart/2005/8/layout/list1"/>
    <dgm:cxn modelId="{9CDDE249-979A-4518-85A2-5FB71D05769E}" type="presParOf" srcId="{12AD4FC0-500A-4EBA-AB57-5940DFA28B88}" destId="{41460790-DD8F-4441-BAC1-47FC171D8981}" srcOrd="1" destOrd="0" presId="urn:microsoft.com/office/officeart/2005/8/layout/list1"/>
    <dgm:cxn modelId="{BB42735B-9258-409B-9765-6836641B25E6}" type="presParOf" srcId="{DEDCC7F2-4E88-4CF5-B670-6BD97361558B}" destId="{D3424F8D-906B-48B7-8650-9E2CAB50BF62}" srcOrd="5" destOrd="0" presId="urn:microsoft.com/office/officeart/2005/8/layout/list1"/>
    <dgm:cxn modelId="{B0E7D44E-9493-4A36-99CB-381DD52B120E}" type="presParOf" srcId="{DEDCC7F2-4E88-4CF5-B670-6BD97361558B}" destId="{42FC037E-3BA7-425E-A4D1-415A4CE59C20}" srcOrd="6" destOrd="0" presId="urn:microsoft.com/office/officeart/2005/8/layout/list1"/>
    <dgm:cxn modelId="{0DA949D3-3E48-4C3F-94D1-3A61EC810EBA}" type="presParOf" srcId="{DEDCC7F2-4E88-4CF5-B670-6BD97361558B}" destId="{504DED0A-BE6B-4D4B-9C24-66B0B69285E1}" srcOrd="7" destOrd="0" presId="urn:microsoft.com/office/officeart/2005/8/layout/list1"/>
    <dgm:cxn modelId="{AF8B58F7-F9CB-42DB-B64B-0C248BCF1A5C}" type="presParOf" srcId="{DEDCC7F2-4E88-4CF5-B670-6BD97361558B}" destId="{C6A61D5A-637A-47FD-8BD8-1389CCC0EE65}" srcOrd="8" destOrd="0" presId="urn:microsoft.com/office/officeart/2005/8/layout/list1"/>
    <dgm:cxn modelId="{E8099D83-4CB1-4215-B5C2-53FD303C7199}" type="presParOf" srcId="{C6A61D5A-637A-47FD-8BD8-1389CCC0EE65}" destId="{E41B151B-2A96-4256-BB41-B6ABDD5EA29B}" srcOrd="0" destOrd="0" presId="urn:microsoft.com/office/officeart/2005/8/layout/list1"/>
    <dgm:cxn modelId="{02E4AB81-08C7-4C26-A0C6-61A9DBBEFA27}" type="presParOf" srcId="{C6A61D5A-637A-47FD-8BD8-1389CCC0EE65}" destId="{939E1665-61E8-4D2A-9723-623A5863FDE1}" srcOrd="1" destOrd="0" presId="urn:microsoft.com/office/officeart/2005/8/layout/list1"/>
    <dgm:cxn modelId="{E54A11EB-1D58-44F6-AB1F-7EB0ED5D3682}" type="presParOf" srcId="{DEDCC7F2-4E88-4CF5-B670-6BD97361558B}" destId="{1979F672-AB2C-4F52-BDB3-CED09812B281}" srcOrd="9" destOrd="0" presId="urn:microsoft.com/office/officeart/2005/8/layout/list1"/>
    <dgm:cxn modelId="{BDFB99B8-BDDE-4748-B79A-3C785FD04112}" type="presParOf" srcId="{DEDCC7F2-4E88-4CF5-B670-6BD97361558B}" destId="{709895EF-8C6E-4FA4-AD1B-919337E6B9AE}" srcOrd="10" destOrd="0" presId="urn:microsoft.com/office/officeart/2005/8/layout/list1"/>
    <dgm:cxn modelId="{98689A57-D6B0-4295-B296-FDB4AF7E663E}" type="presParOf" srcId="{DEDCC7F2-4E88-4CF5-B670-6BD97361558B}" destId="{54EAE4C5-4DA6-4DF6-9F76-3A07F88177B8}" srcOrd="11" destOrd="0" presId="urn:microsoft.com/office/officeart/2005/8/layout/list1"/>
    <dgm:cxn modelId="{D8B42DE0-EEF0-4AFB-A91A-F970396921A5}" type="presParOf" srcId="{DEDCC7F2-4E88-4CF5-B670-6BD97361558B}" destId="{FF701344-0586-4A87-B9A6-5C01C9D6FC6A}" srcOrd="12" destOrd="0" presId="urn:microsoft.com/office/officeart/2005/8/layout/list1"/>
    <dgm:cxn modelId="{715B1BB2-855D-4756-A782-814555EB7335}" type="presParOf" srcId="{FF701344-0586-4A87-B9A6-5C01C9D6FC6A}" destId="{AF9001B9-4E7D-461A-8464-E489654360CA}" srcOrd="0" destOrd="0" presId="urn:microsoft.com/office/officeart/2005/8/layout/list1"/>
    <dgm:cxn modelId="{1E8A2227-953C-4EE3-9BEE-D15C0CE7A843}" type="presParOf" srcId="{FF701344-0586-4A87-B9A6-5C01C9D6FC6A}" destId="{9C185273-8369-4AF2-9F48-38210BA90686}" srcOrd="1" destOrd="0" presId="urn:microsoft.com/office/officeart/2005/8/layout/list1"/>
    <dgm:cxn modelId="{97043DEF-928B-49A0-A009-41F5715C2E1E}" type="presParOf" srcId="{DEDCC7F2-4E88-4CF5-B670-6BD97361558B}" destId="{64C907D3-28CE-4E6E-9E2C-965E511CAC11}" srcOrd="13" destOrd="0" presId="urn:microsoft.com/office/officeart/2005/8/layout/list1"/>
    <dgm:cxn modelId="{195B035B-255B-4D07-AEEA-C1DCD87D10F9}" type="presParOf" srcId="{DEDCC7F2-4E88-4CF5-B670-6BD97361558B}" destId="{59B71CBF-A90A-416B-BFA8-0706D4FA7D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533A-6BA3-47EF-BF99-79004094D2B5}">
      <dsp:nvSpPr>
        <dsp:cNvPr id="0" name=""/>
        <dsp:cNvSpPr/>
      </dsp:nvSpPr>
      <dsp:spPr>
        <a:xfrm>
          <a:off x="0" y="353389"/>
          <a:ext cx="705460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DBDAF-9722-461E-9979-BDCF2D81605E}">
      <dsp:nvSpPr>
        <dsp:cNvPr id="0" name=""/>
        <dsp:cNvSpPr/>
      </dsp:nvSpPr>
      <dsp:spPr>
        <a:xfrm>
          <a:off x="338557" y="112649"/>
          <a:ext cx="4938221" cy="5904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TUTORÍAS.  </a:t>
          </a:r>
        </a:p>
      </dsp:txBody>
      <dsp:txXfrm>
        <a:off x="367378" y="141470"/>
        <a:ext cx="4880579" cy="532758"/>
      </dsp:txXfrm>
    </dsp:sp>
    <dsp:sp modelId="{42FC037E-3BA7-425E-A4D1-415A4CE59C20}">
      <dsp:nvSpPr>
        <dsp:cNvPr id="0" name=""/>
        <dsp:cNvSpPr/>
      </dsp:nvSpPr>
      <dsp:spPr>
        <a:xfrm>
          <a:off x="0" y="1595271"/>
          <a:ext cx="705460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60790-DD8F-4441-BAC1-47FC171D8981}">
      <dsp:nvSpPr>
        <dsp:cNvPr id="0" name=""/>
        <dsp:cNvSpPr/>
      </dsp:nvSpPr>
      <dsp:spPr>
        <a:xfrm>
          <a:off x="357463" y="1085071"/>
          <a:ext cx="6697138" cy="972253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ASESORÍAS POR PARTE DE LAS ACADEMIAS DE CIENCIAS BÁSICAS,  PARA ALUMNOS CON BAJO RENDIMIENTO ACADÉMICO.  </a:t>
          </a:r>
        </a:p>
      </dsp:txBody>
      <dsp:txXfrm>
        <a:off x="404924" y="1132532"/>
        <a:ext cx="6602216" cy="877331"/>
      </dsp:txXfrm>
    </dsp:sp>
    <dsp:sp modelId="{709895EF-8C6E-4FA4-AD1B-919337E6B9AE}">
      <dsp:nvSpPr>
        <dsp:cNvPr id="0" name=""/>
        <dsp:cNvSpPr/>
      </dsp:nvSpPr>
      <dsp:spPr>
        <a:xfrm>
          <a:off x="0" y="2651340"/>
          <a:ext cx="705460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E1665-61E8-4D2A-9723-623A5863FDE1}">
      <dsp:nvSpPr>
        <dsp:cNvPr id="0" name=""/>
        <dsp:cNvSpPr/>
      </dsp:nvSpPr>
      <dsp:spPr>
        <a:xfrm>
          <a:off x="324042" y="2322546"/>
          <a:ext cx="6547242" cy="739269"/>
        </a:xfrm>
        <a:prstGeom prst="roundRect">
          <a:avLst/>
        </a:prstGeom>
        <a:solidFill>
          <a:srgbClr val="C65D3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CURSOS SABATINOS DEL REFORZAMIENTO DEL IDIOMA INGLÉS.</a:t>
          </a:r>
        </a:p>
      </dsp:txBody>
      <dsp:txXfrm>
        <a:off x="360130" y="2358634"/>
        <a:ext cx="6475066" cy="667093"/>
      </dsp:txXfrm>
    </dsp:sp>
    <dsp:sp modelId="{59B71CBF-A90A-416B-BFA8-0706D4FA7D51}">
      <dsp:nvSpPr>
        <dsp:cNvPr id="0" name=""/>
        <dsp:cNvSpPr/>
      </dsp:nvSpPr>
      <dsp:spPr>
        <a:xfrm>
          <a:off x="0" y="3558540"/>
          <a:ext cx="705460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85273-8369-4AF2-9F48-38210BA90686}">
      <dsp:nvSpPr>
        <dsp:cNvPr id="0" name=""/>
        <dsp:cNvSpPr/>
      </dsp:nvSpPr>
      <dsp:spPr>
        <a:xfrm>
          <a:off x="338557" y="3291780"/>
          <a:ext cx="4938221" cy="59040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APOYO SOCIOEMOCIONAL. </a:t>
          </a:r>
        </a:p>
      </dsp:txBody>
      <dsp:txXfrm>
        <a:off x="367378" y="3320601"/>
        <a:ext cx="4880579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5F67E-0F85-4D57-B2A4-B767B2F3F6BC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1C104-E911-485A-A5A7-AE5C389F32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275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1C104-E911-485A-A5A7-AE5C389F32F1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10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1C104-E911-485A-A5A7-AE5C389F32F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87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552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44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754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42930" indent="0" algn="ctr">
              <a:buNone/>
              <a:defRPr sz="1938"/>
            </a:lvl2pPr>
            <a:lvl3pPr marL="885861" indent="0" algn="ctr">
              <a:buNone/>
              <a:defRPr sz="1744"/>
            </a:lvl3pPr>
            <a:lvl4pPr marL="1328790" indent="0" algn="ctr">
              <a:buNone/>
              <a:defRPr sz="1550"/>
            </a:lvl4pPr>
            <a:lvl5pPr marL="1771721" indent="0" algn="ctr">
              <a:buNone/>
              <a:defRPr sz="1550"/>
            </a:lvl5pPr>
            <a:lvl6pPr marL="2214651" indent="0" algn="ctr">
              <a:buNone/>
              <a:defRPr sz="1550"/>
            </a:lvl6pPr>
            <a:lvl7pPr marL="2657582" indent="0" algn="ctr">
              <a:buNone/>
              <a:defRPr sz="1550"/>
            </a:lvl7pPr>
            <a:lvl8pPr marL="3100511" indent="0" algn="ctr">
              <a:buNone/>
              <a:defRPr sz="1550"/>
            </a:lvl8pPr>
            <a:lvl9pPr marL="3543442" indent="0" algn="ctr">
              <a:buNone/>
              <a:defRPr sz="155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73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5907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/>
                </a:solidFill>
              </a:defRPr>
            </a:lvl1pPr>
            <a:lvl2pPr marL="44293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2pPr>
            <a:lvl3pPr marL="885861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3pPr>
            <a:lvl4pPr marL="132879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72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465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758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0051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344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196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76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04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830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858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13"/>
            </a:lvl2pPr>
            <a:lvl3pPr>
              <a:defRPr sz="2325"/>
            </a:lvl3pPr>
            <a:lvl4pPr>
              <a:defRPr sz="1938"/>
            </a:lvl4pPr>
            <a:lvl5pPr>
              <a:defRPr sz="1938"/>
            </a:lvl5pPr>
            <a:lvl6pPr>
              <a:defRPr sz="1938"/>
            </a:lvl6pPr>
            <a:lvl7pPr>
              <a:defRPr sz="1938"/>
            </a:lvl7pPr>
            <a:lvl8pPr>
              <a:defRPr sz="1938"/>
            </a:lvl8pPr>
            <a:lvl9pPr>
              <a:defRPr sz="193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11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84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2930" indent="0">
              <a:buNone/>
              <a:defRPr sz="2713"/>
            </a:lvl2pPr>
            <a:lvl3pPr marL="885861" indent="0">
              <a:buNone/>
              <a:defRPr sz="2325"/>
            </a:lvl3pPr>
            <a:lvl4pPr marL="1328790" indent="0">
              <a:buNone/>
              <a:defRPr sz="1938"/>
            </a:lvl4pPr>
            <a:lvl5pPr marL="1771721" indent="0">
              <a:buNone/>
              <a:defRPr sz="1938"/>
            </a:lvl5pPr>
            <a:lvl6pPr marL="2214651" indent="0">
              <a:buNone/>
              <a:defRPr sz="1938"/>
            </a:lvl6pPr>
            <a:lvl7pPr marL="2657582" indent="0">
              <a:buNone/>
              <a:defRPr sz="1938"/>
            </a:lvl7pPr>
            <a:lvl8pPr marL="3100511" indent="0">
              <a:buNone/>
              <a:defRPr sz="1938"/>
            </a:lvl8pPr>
            <a:lvl9pPr marL="3543442" indent="0">
              <a:buNone/>
              <a:defRPr sz="193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14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9291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482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28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58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7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73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182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11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11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12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A27A-C065-A544-9B77-D23FF66B1DCF}" type="datetimeFigureOut">
              <a:rPr lang="es-MX" smtClean="0"/>
              <a:t>03/06/2025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183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85861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465" indent="-221465" algn="l" defTabSz="885861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1pPr>
      <a:lvl2pPr marL="66439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07325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3pPr>
      <a:lvl4pPr marL="155025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99318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43611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87904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32197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76490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4293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2pPr>
      <a:lvl3pPr marL="88586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3pPr>
      <a:lvl4pPr marL="132879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77172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21465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65758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10051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54344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168743" y="2329176"/>
            <a:ext cx="7023077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ACADÉMICO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2343667" y="3759771"/>
            <a:ext cx="4456669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13" b="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ENERO – ABRIL 2025</a:t>
            </a:r>
            <a:endParaRPr kumimoji="0" lang="es-MX" sz="2713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367EC0-3F24-774C-E2F6-6CB9992F7DC3}"/>
              </a:ext>
            </a:extLst>
          </p:cNvPr>
          <p:cNvSpPr txBox="1"/>
          <p:nvPr/>
        </p:nvSpPr>
        <p:spPr>
          <a:xfrm>
            <a:off x="2228336" y="15959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PUNTO No.5.2</a:t>
            </a:r>
          </a:p>
        </p:txBody>
      </p:sp>
    </p:spTree>
    <p:extLst>
      <p:ext uri="{BB962C8B-B14F-4D97-AF65-F5344CB8AC3E}">
        <p14:creationId xmlns:p14="http://schemas.microsoft.com/office/powerpoint/2010/main" val="249527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187464" y="884807"/>
            <a:ext cx="45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PLANTILLA DEL PERSONAL</a:t>
            </a:r>
          </a:p>
          <a:p>
            <a:pPr algn="ctr"/>
            <a:r>
              <a:rPr lang="es-MX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23931"/>
              </p:ext>
            </p:extLst>
          </p:nvPr>
        </p:nvGraphicFramePr>
        <p:xfrm>
          <a:off x="1596925" y="1807284"/>
          <a:ext cx="5739938" cy="37188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12643">
                  <a:extLst>
                    <a:ext uri="{9D8B030D-6E8A-4147-A177-3AD203B41FA5}">
                      <a16:colId xmlns:a16="http://schemas.microsoft.com/office/drawing/2014/main" val="154595457"/>
                    </a:ext>
                  </a:extLst>
                </a:gridCol>
                <a:gridCol w="889376">
                  <a:extLst>
                    <a:ext uri="{9D8B030D-6E8A-4147-A177-3AD203B41FA5}">
                      <a16:colId xmlns:a16="http://schemas.microsoft.com/office/drawing/2014/main" val="980172026"/>
                    </a:ext>
                  </a:extLst>
                </a:gridCol>
                <a:gridCol w="925925">
                  <a:extLst>
                    <a:ext uri="{9D8B030D-6E8A-4147-A177-3AD203B41FA5}">
                      <a16:colId xmlns:a16="http://schemas.microsoft.com/office/drawing/2014/main" val="512026718"/>
                    </a:ext>
                  </a:extLst>
                </a:gridCol>
                <a:gridCol w="905997">
                  <a:extLst>
                    <a:ext uri="{9D8B030D-6E8A-4147-A177-3AD203B41FA5}">
                      <a16:colId xmlns:a16="http://schemas.microsoft.com/office/drawing/2014/main" val="2034963521"/>
                    </a:ext>
                  </a:extLst>
                </a:gridCol>
                <a:gridCol w="905997">
                  <a:extLst>
                    <a:ext uri="{9D8B030D-6E8A-4147-A177-3AD203B41FA5}">
                      <a16:colId xmlns:a16="http://schemas.microsoft.com/office/drawing/2014/main" val="1473227065"/>
                    </a:ext>
                  </a:extLst>
                </a:gridCol>
              </a:tblGrid>
              <a:tr h="578702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398492"/>
                  </a:ext>
                </a:extLst>
              </a:tr>
              <a:tr h="524776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341"/>
                  </a:ext>
                </a:extLst>
              </a:tr>
              <a:tr h="7472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ADMINISTRATIVO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084847"/>
                  </a:ext>
                </a:extLst>
              </a:tr>
              <a:tr h="747236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</a:t>
                      </a:r>
                      <a:r>
                        <a:rPr lang="es-MX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TIEMPO COMPLETO (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492556"/>
                  </a:ext>
                </a:extLst>
              </a:tr>
              <a:tr h="529292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ASIGNATURA (PA)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959180"/>
                  </a:ext>
                </a:extLst>
              </a:tr>
              <a:tr h="591562">
                <a:tc>
                  <a:txBody>
                    <a:bodyPr/>
                    <a:lstStyle/>
                    <a:p>
                      <a:r>
                        <a:rPr lang="es-MX" sz="1400" b="1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s-MX" sz="1400" b="1" baseline="0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PLANTILLA</a:t>
                      </a:r>
                      <a:endParaRPr lang="es-MX" sz="1400" b="1" dirty="0">
                        <a:solidFill>
                          <a:srgbClr val="B23C4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rgbClr val="B23C4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793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01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CB46CE-E32B-8D40-9B79-7404C700A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139376"/>
              </p:ext>
            </p:extLst>
          </p:nvPr>
        </p:nvGraphicFramePr>
        <p:xfrm>
          <a:off x="1508596" y="3575071"/>
          <a:ext cx="6118576" cy="22366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2642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946673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871369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946673">
                  <a:extLst>
                    <a:ext uri="{9D8B030D-6E8A-4147-A177-3AD203B41FA5}">
                      <a16:colId xmlns:a16="http://schemas.microsoft.com/office/drawing/2014/main" val="2296426663"/>
                    </a:ext>
                  </a:extLst>
                </a:gridCol>
                <a:gridCol w="1011219">
                  <a:extLst>
                    <a:ext uri="{9D8B030D-6E8A-4147-A177-3AD203B41FA5}">
                      <a16:colId xmlns:a16="http://schemas.microsoft.com/office/drawing/2014/main" val="762519430"/>
                    </a:ext>
                  </a:extLst>
                </a:gridCol>
              </a:tblGrid>
              <a:tr h="35297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288794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MATRICULA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288794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2.62%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8.01%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31339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60.63  %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57.44%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Aún no tenemos egresado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ALUMNO/DOCENTE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31339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X ALUMNO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$71,550.97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3,488.82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8F344DD-43AF-1342-BD16-9C26021CC685}"/>
              </a:ext>
            </a:extLst>
          </p:cNvPr>
          <p:cNvSpPr txBox="1"/>
          <p:nvPr/>
        </p:nvSpPr>
        <p:spPr>
          <a:xfrm>
            <a:off x="2193012" y="678612"/>
            <a:ext cx="4815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TÉCNICO SUPERIOR UNIVERSITARIO</a:t>
            </a:r>
          </a:p>
          <a:p>
            <a:pPr algn="ctr"/>
            <a:r>
              <a:rPr lang="es-MX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A98BE37-11A4-67FE-0C69-344914991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51893"/>
              </p:ext>
            </p:extLst>
          </p:nvPr>
        </p:nvGraphicFramePr>
        <p:xfrm>
          <a:off x="1508598" y="1475868"/>
          <a:ext cx="6075543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76588">
                  <a:extLst>
                    <a:ext uri="{9D8B030D-6E8A-4147-A177-3AD203B41FA5}">
                      <a16:colId xmlns:a16="http://schemas.microsoft.com/office/drawing/2014/main" val="23840701"/>
                    </a:ext>
                  </a:extLst>
                </a:gridCol>
                <a:gridCol w="2398955">
                  <a:extLst>
                    <a:ext uri="{9D8B030D-6E8A-4147-A177-3AD203B41FA5}">
                      <a16:colId xmlns:a16="http://schemas.microsoft.com/office/drawing/2014/main" val="92359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ENERO –ABRIL 2025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9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2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57.44%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3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 / DOCENTE 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6.62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5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POR ALUMNO 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3,488.82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06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8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5">
            <a:extLst>
              <a:ext uri="{FF2B5EF4-FFF2-40B4-BE49-F238E27FC236}">
                <a16:creationId xmlns:a16="http://schemas.microsoft.com/office/drawing/2014/main" id="{D55533A4-B8AA-9943-BD3C-4FF0ED7B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963293"/>
              </p:ext>
            </p:extLst>
          </p:nvPr>
        </p:nvGraphicFramePr>
        <p:xfrm>
          <a:off x="480539" y="1808714"/>
          <a:ext cx="8355043" cy="384300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53277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1982220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1702979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  <a:gridCol w="1487805">
                  <a:extLst>
                    <a:ext uri="{9D8B030D-6E8A-4147-A177-3AD203B41FA5}">
                      <a16:colId xmlns:a16="http://schemas.microsoft.com/office/drawing/2014/main" val="670765767"/>
                    </a:ext>
                  </a:extLst>
                </a:gridCol>
                <a:gridCol w="1528762">
                  <a:extLst>
                    <a:ext uri="{9D8B030D-6E8A-4147-A177-3AD203B41FA5}">
                      <a16:colId xmlns:a16="http://schemas.microsoft.com/office/drawing/2014/main" val="2376593659"/>
                    </a:ext>
                  </a:extLst>
                </a:gridCol>
              </a:tblGrid>
              <a:tr h="500301">
                <a:tc gridSpan="5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TÉCNICO</a:t>
                      </a:r>
                      <a:r>
                        <a:rPr lang="es-MX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SUPERIOR UNIVERSITARIO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67481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ITULOS</a:t>
                      </a:r>
                    </a:p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TRAMTES ANTE LA SEC</a:t>
                      </a:r>
                      <a:endParaRPr lang="es-E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Expedientes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  <a:tr h="700388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57.44%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endParaRPr lang="es-MX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período de recepción de expediente</a:t>
                      </a:r>
                      <a:endParaRPr lang="es-MX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44836"/>
                  </a:ext>
                </a:extLst>
              </a:tr>
              <a:tr h="700388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4780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58AF0D9-6FD7-4949-8A9F-DDB692CCC167}"/>
              </a:ext>
            </a:extLst>
          </p:cNvPr>
          <p:cNvSpPr txBox="1"/>
          <p:nvPr/>
        </p:nvSpPr>
        <p:spPr>
          <a:xfrm>
            <a:off x="1786759" y="951759"/>
            <a:ext cx="5909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EGRESADOS Y EFICIENCIA TERMINAL</a:t>
            </a:r>
          </a:p>
          <a:p>
            <a:pPr algn="ctr"/>
            <a:r>
              <a:rPr lang="es-MX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</a:t>
            </a:r>
          </a:p>
        </p:txBody>
      </p:sp>
    </p:spTree>
    <p:extLst>
      <p:ext uri="{BB962C8B-B14F-4D97-AF65-F5344CB8AC3E}">
        <p14:creationId xmlns:p14="http://schemas.microsoft.com/office/powerpoint/2010/main" val="266543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4FB65C8-A913-644F-8A2B-4AD8FEE61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636366"/>
              </p:ext>
            </p:extLst>
          </p:nvPr>
        </p:nvGraphicFramePr>
        <p:xfrm>
          <a:off x="1279410" y="3569426"/>
          <a:ext cx="6595188" cy="20224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5884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1118796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946672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1000462">
                  <a:extLst>
                    <a:ext uri="{9D8B030D-6E8A-4147-A177-3AD203B41FA5}">
                      <a16:colId xmlns:a16="http://schemas.microsoft.com/office/drawing/2014/main" val="3163467899"/>
                    </a:ext>
                  </a:extLst>
                </a:gridCol>
                <a:gridCol w="1493374">
                  <a:extLst>
                    <a:ext uri="{9D8B030D-6E8A-4147-A177-3AD203B41FA5}">
                      <a16:colId xmlns:a16="http://schemas.microsoft.com/office/drawing/2014/main" val="89760156"/>
                    </a:ext>
                  </a:extLst>
                </a:gridCol>
              </a:tblGrid>
              <a:tr h="33344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381144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283649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Aún no tenemos  egresados.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281481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ALUMNO/DOCENTE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283649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ALUMNO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$70,504.24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3,457.19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5B22B5D-0C20-4D40-A0DE-5CE0F4A7F794}"/>
              </a:ext>
            </a:extLst>
          </p:cNvPr>
          <p:cNvSpPr/>
          <p:nvPr/>
        </p:nvSpPr>
        <p:spPr>
          <a:xfrm>
            <a:off x="2286000" y="721109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LICENCIATURA/ INGENIERÍA</a:t>
            </a:r>
          </a:p>
          <a:p>
            <a:pPr algn="ctr"/>
            <a:r>
              <a:rPr lang="es-MX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HISTÓRICO 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7AF4C27-6A80-B0EE-ACEF-23EA2D104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705539"/>
              </p:ext>
            </p:extLst>
          </p:nvPr>
        </p:nvGraphicFramePr>
        <p:xfrm>
          <a:off x="1615741" y="1518302"/>
          <a:ext cx="5912517" cy="18719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60289">
                  <a:extLst>
                    <a:ext uri="{9D8B030D-6E8A-4147-A177-3AD203B41FA5}">
                      <a16:colId xmlns:a16="http://schemas.microsoft.com/office/drawing/2014/main" val="1404647368"/>
                    </a:ext>
                  </a:extLst>
                </a:gridCol>
                <a:gridCol w="2252228">
                  <a:extLst>
                    <a:ext uri="{9D8B030D-6E8A-4147-A177-3AD203B41FA5}">
                      <a16:colId xmlns:a16="http://schemas.microsoft.com/office/drawing/2014/main" val="4211345612"/>
                    </a:ext>
                  </a:extLst>
                </a:gridCol>
              </a:tblGrid>
              <a:tr h="34821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ENERO – ABRIL 2025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772582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16895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EFECIENCIA TERMINAL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386776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 / DOCENTE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9789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POR ALUMNOS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73,457.19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918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264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EB34-45A8-3519-449C-D78C94B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95C47548-F5E6-1980-C197-6F415E0B8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345779"/>
              </p:ext>
            </p:extLst>
          </p:nvPr>
        </p:nvGraphicFramePr>
        <p:xfrm>
          <a:off x="621252" y="1752260"/>
          <a:ext cx="7901495" cy="415872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7862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1595047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  <a:gridCol w="1459621">
                  <a:extLst>
                    <a:ext uri="{9D8B030D-6E8A-4147-A177-3AD203B41FA5}">
                      <a16:colId xmlns:a16="http://schemas.microsoft.com/office/drawing/2014/main" val="865843754"/>
                    </a:ext>
                  </a:extLst>
                </a:gridCol>
                <a:gridCol w="1500190">
                  <a:extLst>
                    <a:ext uri="{9D8B030D-6E8A-4147-A177-3AD203B41FA5}">
                      <a16:colId xmlns:a16="http://schemas.microsoft.com/office/drawing/2014/main" val="4266583706"/>
                    </a:ext>
                  </a:extLst>
                </a:gridCol>
              </a:tblGrid>
              <a:tr h="476567">
                <a:tc gridSpan="5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INGENIERÍA/LICENCIATURA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73651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TITULADOS </a:t>
                      </a:r>
                    </a:p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RÁMITES  ANTE LA SEC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expedientes (SEC)</a:t>
                      </a:r>
                    </a:p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títulos por entregar  a alumnos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período de recepción de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314495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5317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7EF092C-EF36-1B9F-6908-404EFB1500BB}"/>
              </a:ext>
            </a:extLst>
          </p:cNvPr>
          <p:cNvSpPr txBox="1"/>
          <p:nvPr/>
        </p:nvSpPr>
        <p:spPr>
          <a:xfrm>
            <a:off x="1786759" y="963791"/>
            <a:ext cx="5909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EGRESADOS Y EFICIENCIA TERMINAL</a:t>
            </a:r>
          </a:p>
          <a:p>
            <a:pPr algn="ctr"/>
            <a:r>
              <a:rPr lang="es-MX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 </a:t>
            </a:r>
          </a:p>
        </p:txBody>
      </p:sp>
    </p:spTree>
    <p:extLst>
      <p:ext uri="{BB962C8B-B14F-4D97-AF65-F5344CB8AC3E}">
        <p14:creationId xmlns:p14="http://schemas.microsoft.com/office/powerpoint/2010/main" val="317555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3DF0D4EC-B48E-A942-B3DE-0E897E7B3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87044"/>
              </p:ext>
            </p:extLst>
          </p:nvPr>
        </p:nvGraphicFramePr>
        <p:xfrm>
          <a:off x="322875" y="1410482"/>
          <a:ext cx="8498249" cy="487484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33147">
                  <a:extLst>
                    <a:ext uri="{9D8B030D-6E8A-4147-A177-3AD203B41FA5}">
                      <a16:colId xmlns:a16="http://schemas.microsoft.com/office/drawing/2014/main" val="2580466422"/>
                    </a:ext>
                  </a:extLst>
                </a:gridCol>
                <a:gridCol w="2586391">
                  <a:extLst>
                    <a:ext uri="{9D8B030D-6E8A-4147-A177-3AD203B41FA5}">
                      <a16:colId xmlns:a16="http://schemas.microsoft.com/office/drawing/2014/main" val="2316439717"/>
                    </a:ext>
                  </a:extLst>
                </a:gridCol>
                <a:gridCol w="1034321">
                  <a:extLst>
                    <a:ext uri="{9D8B030D-6E8A-4147-A177-3AD203B41FA5}">
                      <a16:colId xmlns:a16="http://schemas.microsoft.com/office/drawing/2014/main" val="1372078216"/>
                    </a:ext>
                  </a:extLst>
                </a:gridCol>
                <a:gridCol w="599607">
                  <a:extLst>
                    <a:ext uri="{9D8B030D-6E8A-4147-A177-3AD203B41FA5}">
                      <a16:colId xmlns:a16="http://schemas.microsoft.com/office/drawing/2014/main" val="1825836478"/>
                    </a:ext>
                  </a:extLst>
                </a:gridCol>
                <a:gridCol w="501583">
                  <a:extLst>
                    <a:ext uri="{9D8B030D-6E8A-4147-A177-3AD203B41FA5}">
                      <a16:colId xmlns:a16="http://schemas.microsoft.com/office/drawing/2014/main" val="3161317325"/>
                    </a:ext>
                  </a:extLst>
                </a:gridCol>
                <a:gridCol w="1215761">
                  <a:extLst>
                    <a:ext uri="{9D8B030D-6E8A-4147-A177-3AD203B41FA5}">
                      <a16:colId xmlns:a16="http://schemas.microsoft.com/office/drawing/2014/main" val="1097813037"/>
                    </a:ext>
                  </a:extLst>
                </a:gridCol>
                <a:gridCol w="1527439">
                  <a:extLst>
                    <a:ext uri="{9D8B030D-6E8A-4147-A177-3AD203B41FA5}">
                      <a16:colId xmlns:a16="http://schemas.microsoft.com/office/drawing/2014/main" val="936151650"/>
                    </a:ext>
                  </a:extLst>
                </a:gridCol>
              </a:tblGrid>
              <a:tr h="10191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INT/EXT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BECA ACTIVA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BECADOS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HOMBRES</a:t>
                      </a:r>
                      <a:endParaRPr lang="es-MX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</a:t>
                      </a:r>
                      <a:endParaRPr lang="es-MX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</a:t>
                      </a:r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</a:t>
                      </a:r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UNITARIO</a:t>
                      </a:r>
                      <a:endParaRPr lang="es-MX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818641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ALIMENTICIA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$50.00 PLATILLO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7541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RECTORÍA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38,750.00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626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SITUTEG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9682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EXCELENCIA ACADÉMICA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22,200.00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73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 ECONÓMICA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66874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Y CRÉDITO EDUCATIVO DEL ESTADO DE SONORA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375,000.00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5,0000 X SEMESTRE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2234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JÓVENES ESCRIBIENDO EL FUTURO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585,600.00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2,400.00 mensual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660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ESPOSOS RODRÍGUEZ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220,000.00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2,500.00 mensual 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3363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1’261,100.00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4826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BADB9A-6364-BC42-AF51-E1ADF7F1B8BC}"/>
              </a:ext>
            </a:extLst>
          </p:cNvPr>
          <p:cNvSpPr txBox="1"/>
          <p:nvPr/>
        </p:nvSpPr>
        <p:spPr>
          <a:xfrm>
            <a:off x="1802894" y="657279"/>
            <a:ext cx="5469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RELACIÓN BECA/ALUMNO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ENERO – ABRIL 2025</a:t>
            </a:r>
          </a:p>
        </p:txBody>
      </p:sp>
    </p:spTree>
    <p:extLst>
      <p:ext uri="{BB962C8B-B14F-4D97-AF65-F5344CB8AC3E}">
        <p14:creationId xmlns:p14="http://schemas.microsoft.com/office/powerpoint/2010/main" val="228449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753D3A9-F19E-614E-AF8D-2DBA341AB14A}"/>
              </a:ext>
            </a:extLst>
          </p:cNvPr>
          <p:cNvSpPr txBox="1"/>
          <p:nvPr/>
        </p:nvSpPr>
        <p:spPr>
          <a:xfrm>
            <a:off x="1837247" y="1089309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REPORTE DE PREREGISTRO 2025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40F0962-02FA-85EE-3D80-59BE53B35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460015"/>
              </p:ext>
            </p:extLst>
          </p:nvPr>
        </p:nvGraphicFramePr>
        <p:xfrm>
          <a:off x="1045029" y="1613535"/>
          <a:ext cx="7053942" cy="475869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4883793">
                  <a:extLst>
                    <a:ext uri="{9D8B030D-6E8A-4147-A177-3AD203B41FA5}">
                      <a16:colId xmlns:a16="http://schemas.microsoft.com/office/drawing/2014/main" val="1869751880"/>
                    </a:ext>
                  </a:extLst>
                </a:gridCol>
                <a:gridCol w="1193391">
                  <a:extLst>
                    <a:ext uri="{9D8B030D-6E8A-4147-A177-3AD203B41FA5}">
                      <a16:colId xmlns:a16="http://schemas.microsoft.com/office/drawing/2014/main" val="112144435"/>
                    </a:ext>
                  </a:extLst>
                </a:gridCol>
                <a:gridCol w="976758">
                  <a:extLst>
                    <a:ext uri="{9D8B030D-6E8A-4147-A177-3AD203B41FA5}">
                      <a16:colId xmlns:a16="http://schemas.microsoft.com/office/drawing/2014/main" val="2191794802"/>
                    </a:ext>
                  </a:extLst>
                </a:gridCol>
              </a:tblGrid>
              <a:tr h="70485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</a:rPr>
                        <a:t>UNIVERSIDAD TECNOLÓGICA DE GUAYMAS</a:t>
                      </a:r>
                    </a:p>
                    <a:p>
                      <a:pPr algn="ctr">
                        <a:buNone/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</a:rPr>
                        <a:t>NUEVO INGRESO 2025</a:t>
                      </a: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866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dirty="0">
                          <a:effectLst/>
                        </a:rPr>
                        <a:t>Carrera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Pre-</a:t>
                      </a:r>
                    </a:p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registrados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Inscritos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54087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400" dirty="0">
                          <a:effectLst/>
                        </a:rPr>
                        <a:t>LICENCIATURA EN INGENERÍA EN MECATRÓNICA</a:t>
                      </a:r>
                    </a:p>
                    <a:p>
                      <a:pPr>
                        <a:buNone/>
                      </a:pPr>
                      <a:r>
                        <a:rPr lang="es-MX" sz="1200" b="1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1202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>
                          <a:effectLst/>
                        </a:rPr>
                        <a:t>TSU en Automatización 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24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19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487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>
                          <a:effectLst/>
                        </a:rPr>
                        <a:t>TSU en Robótica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14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5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33244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endParaRPr lang="es-MX" sz="1400" b="1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s-MX" sz="1400" b="1">
                          <a:effectLst/>
                        </a:rPr>
                        <a:t>LICENCIATURA </a:t>
                      </a:r>
                      <a:r>
                        <a:rPr lang="es-MX" sz="1400" b="1" dirty="0">
                          <a:effectLst/>
                        </a:rPr>
                        <a:t>EN INGENERÍA EN AERONÁUTICA EN MANUFACTURA </a:t>
                      </a:r>
                      <a:endParaRPr lang="es-MX" sz="1200" b="1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 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9298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 dirty="0">
                          <a:effectLst/>
                        </a:rPr>
                        <a:t>TSU Manufactura Aeronáutica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12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6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5241744"/>
                  </a:ext>
                </a:extLst>
              </a:tr>
              <a:tr h="43089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s-MX" sz="1400" dirty="0">
                          <a:effectLst/>
                        </a:rPr>
                        <a:t>LICENCIATURA EN ADMINISTRACIÓN </a:t>
                      </a:r>
                    </a:p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  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2759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 dirty="0">
                          <a:effectLst/>
                        </a:rPr>
                        <a:t>TSU Emprendimiento Formulación y evaluación de Proyectos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6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3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701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 dirty="0">
                          <a:effectLst/>
                        </a:rPr>
                        <a:t>TSU Gestión de Capital Humano 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2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1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03378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s-MX" sz="1400" dirty="0">
                          <a:effectLst/>
                        </a:rPr>
                        <a:t>LICENCIATURA EN INGENERÍA INDUSTRIAL </a:t>
                      </a:r>
                    </a:p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  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78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sz="1200" dirty="0">
                          <a:effectLst/>
                        </a:rPr>
                        <a:t>TSU Procesos Productivos 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2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1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0861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MX" sz="1200" dirty="0">
                          <a:effectLst/>
                        </a:rPr>
                        <a:t>  </a:t>
                      </a:r>
                    </a:p>
                    <a:p>
                      <a:pPr algn="l">
                        <a:buNone/>
                      </a:pPr>
                      <a:r>
                        <a:rPr lang="es-MX" sz="1200" dirty="0">
                          <a:effectLst/>
                        </a:rPr>
                        <a:t>TOTAL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s-MX" sz="1200" b="1">
                          <a:effectLst/>
                        </a:rPr>
                        <a:t>60</a:t>
                      </a:r>
                      <a:endParaRPr lang="es-MX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es-MX" sz="1200" b="1" dirty="0">
                          <a:effectLst/>
                        </a:rPr>
                        <a:t>35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234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63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574639" y="924551"/>
            <a:ext cx="799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ESTRATEGIAS LLEVADAS A CABO PARA MEJORA ACADÉMICA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04324719"/>
              </p:ext>
            </p:extLst>
          </p:nvPr>
        </p:nvGraphicFramePr>
        <p:xfrm>
          <a:off x="1433415" y="1659835"/>
          <a:ext cx="7054602" cy="4073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39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o 5">
            <a:extLst>
              <a:ext uri="{FF2B5EF4-FFF2-40B4-BE49-F238E27FC236}">
                <a16:creationId xmlns:a16="http://schemas.microsoft.com/office/drawing/2014/main" id="{E8CE3571-C809-4108-BFD5-D279AC45FBEB}"/>
              </a:ext>
            </a:extLst>
          </p:cNvPr>
          <p:cNvSpPr/>
          <p:nvPr/>
        </p:nvSpPr>
        <p:spPr>
          <a:xfrm rot="5400000">
            <a:off x="-358213" y="2081092"/>
            <a:ext cx="4960101" cy="3804746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E3AB7590-B4F1-D44D-8479-3A370CEC7B64}"/>
              </a:ext>
            </a:extLst>
          </p:cNvPr>
          <p:cNvSpPr/>
          <p:nvPr/>
        </p:nvSpPr>
        <p:spPr>
          <a:xfrm rot="10800000">
            <a:off x="4074953" y="3027480"/>
            <a:ext cx="4714320" cy="3295772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D8DF9B-5312-1D41-90BA-0AF703CD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7" y="1643677"/>
            <a:ext cx="3496236" cy="46795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960544-07D4-7B45-9BF6-052C58FF7408}"/>
              </a:ext>
            </a:extLst>
          </p:cNvPr>
          <p:cNvSpPr txBox="1"/>
          <p:nvPr/>
        </p:nvSpPr>
        <p:spPr>
          <a:xfrm>
            <a:off x="614466" y="786951"/>
            <a:ext cx="791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PRESENTACIÓN DE PROYECTOS DE ESTADÍAS  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ALUMNOS DE 6TO. CUATRIMESTRE.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5C2D38-B900-384C-913A-C77BF0108DFC}"/>
              </a:ext>
            </a:extLst>
          </p:cNvPr>
          <p:cNvSpPr txBox="1"/>
          <p:nvPr/>
        </p:nvSpPr>
        <p:spPr>
          <a:xfrm>
            <a:off x="4203495" y="1521491"/>
            <a:ext cx="4466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Como parte del proceso formativo, los alumnos de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TSU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presentaron sus proyectos de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Estadías,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demostrando la aplicación práctica de los conocimientos adquiridos y su preparación para integrarse al entorno laboral.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90DBCEB-2081-7C4B-8E88-122131FC1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71"/>
          <a:stretch/>
        </p:blipFill>
        <p:spPr>
          <a:xfrm>
            <a:off x="4176436" y="3134512"/>
            <a:ext cx="4493374" cy="30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o 9">
            <a:extLst>
              <a:ext uri="{FF2B5EF4-FFF2-40B4-BE49-F238E27FC236}">
                <a16:creationId xmlns:a16="http://schemas.microsoft.com/office/drawing/2014/main" id="{C761621D-6CFE-E74D-A485-3CD0AD5983EA}"/>
              </a:ext>
            </a:extLst>
          </p:cNvPr>
          <p:cNvSpPr/>
          <p:nvPr/>
        </p:nvSpPr>
        <p:spPr>
          <a:xfrm rot="16200000">
            <a:off x="2722473" y="1046437"/>
            <a:ext cx="3905982" cy="6361349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B5E08D-DF1A-894F-B874-A8BC4FC44346}"/>
              </a:ext>
            </a:extLst>
          </p:cNvPr>
          <p:cNvSpPr txBox="1"/>
          <p:nvPr/>
        </p:nvSpPr>
        <p:spPr>
          <a:xfrm>
            <a:off x="1650245" y="677897"/>
            <a:ext cx="6050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DEMOSTRACIÓN DE SOLDADURA APLICADA </a:t>
            </a:r>
          </a:p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A LA INDUSTRIA AERONÁUTICA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5A252E-47F1-2F4E-8392-F50807117EF9}"/>
              </a:ext>
            </a:extLst>
          </p:cNvPr>
          <p:cNvSpPr txBox="1"/>
          <p:nvPr/>
        </p:nvSpPr>
        <p:spPr>
          <a:xfrm>
            <a:off x="674964" y="1365577"/>
            <a:ext cx="800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 realizó una práctica demostrativa donde se puso en funcionamiento nuevas técnicas de soldadura, permitiendo a los alumnos conocer su operación y comprobar su precisión y eficacia en trabajos especializados aplicados a la industria aeronáutica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D358F9-E352-8746-A080-CF10DEF9D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86"/>
          <a:stretch/>
        </p:blipFill>
        <p:spPr>
          <a:xfrm>
            <a:off x="1650245" y="2429211"/>
            <a:ext cx="6056555" cy="35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1FDA97-5F3D-5A06-4830-1D070ED2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3541"/>
            <a:ext cx="7886700" cy="85851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PROGRAMAS EDUCATIVOS </a:t>
            </a:r>
            <a:br>
              <a:rPr lang="es-E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36F8BE-BF79-A91F-9A9F-B5D6E4DB7D51}"/>
              </a:ext>
            </a:extLst>
          </p:cNvPr>
          <p:cNvSpPr txBox="1"/>
          <p:nvPr/>
        </p:nvSpPr>
        <p:spPr>
          <a:xfrm>
            <a:off x="1339352" y="1830267"/>
            <a:ext cx="7034719" cy="367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.S.U. en Emprendimiento, Formulación y Evaluación de proyectos</a:t>
            </a:r>
          </a:p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 en Gestión de Capital Humano </a:t>
            </a:r>
          </a:p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Manufactura Aeronáutica </a:t>
            </a:r>
          </a:p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Procesos Productivos</a:t>
            </a:r>
          </a:p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Automatización</a:t>
            </a:r>
          </a:p>
          <a:p>
            <a:pPr>
              <a:lnSpc>
                <a:spcPct val="250000"/>
              </a:lnSpc>
            </a:pP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 en Robótica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F187A1-A96E-542C-62E2-C837C70F9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45" y="3251430"/>
            <a:ext cx="390178" cy="4633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AEC92FC-0950-4A91-FF42-A4F047E4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45" y="2354598"/>
            <a:ext cx="390178" cy="3840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46F9C9-0343-1C1B-DF7F-136F8E7C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6460">
            <a:off x="936729" y="4861810"/>
            <a:ext cx="390178" cy="3840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C3D25D-6A1F-7AC5-BE71-DC2A4AFE0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9201">
            <a:off x="936730" y="4131978"/>
            <a:ext cx="390178" cy="3840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4842038-9926-2356-508E-D8EFE2152210}"/>
              </a:ext>
            </a:extLst>
          </p:cNvPr>
          <p:cNvSpPr txBox="1"/>
          <p:nvPr/>
        </p:nvSpPr>
        <p:spPr>
          <a:xfrm>
            <a:off x="873545" y="1188092"/>
            <a:ext cx="7034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Tecnológica de Guaymas </a:t>
            </a:r>
          </a:p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Programas Educativos del nivel Técnico Superior Universitario (T.S.U.) ofertados a partir de septiembre 2024:</a:t>
            </a:r>
          </a:p>
        </p:txBody>
      </p:sp>
    </p:spTree>
    <p:extLst>
      <p:ext uri="{BB962C8B-B14F-4D97-AF65-F5344CB8AC3E}">
        <p14:creationId xmlns:p14="http://schemas.microsoft.com/office/powerpoint/2010/main" val="246047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✅">
            <a:extLst>
              <a:ext uri="{FF2B5EF4-FFF2-40B4-BE49-F238E27FC236}">
                <a16:creationId xmlns:a16="http://schemas.microsoft.com/office/drawing/2014/main" id="{005CD6D7-7B0D-6F45-C12C-0C0BE932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8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✅">
            <a:extLst>
              <a:ext uri="{FF2B5EF4-FFF2-40B4-BE49-F238E27FC236}">
                <a16:creationId xmlns:a16="http://schemas.microsoft.com/office/drawing/2014/main" id="{5ECC2A50-22E8-5B21-64AC-2660AC2C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8" y="6826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o 6">
            <a:extLst>
              <a:ext uri="{FF2B5EF4-FFF2-40B4-BE49-F238E27FC236}">
                <a16:creationId xmlns:a16="http://schemas.microsoft.com/office/drawing/2014/main" id="{400BC917-6EFF-E849-B72D-0BC427005390}"/>
              </a:ext>
            </a:extLst>
          </p:cNvPr>
          <p:cNvSpPr/>
          <p:nvPr/>
        </p:nvSpPr>
        <p:spPr>
          <a:xfrm>
            <a:off x="364627" y="1238394"/>
            <a:ext cx="3001383" cy="4842074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218C4B9-C215-C44D-93D2-950DF2E7FA4A}"/>
              </a:ext>
            </a:extLst>
          </p:cNvPr>
          <p:cNvSpPr/>
          <p:nvPr/>
        </p:nvSpPr>
        <p:spPr>
          <a:xfrm>
            <a:off x="3605633" y="1115647"/>
            <a:ext cx="51737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 el objetivo de fortalecer las habilidades interpersonales y la colaboración en el entorno laboral, se llevó a cabo el taller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Inteligencia Emocional en el Trabajo en Equipo”,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dirigido al personal docente y administrativo de esta Universidad. </a:t>
            </a:r>
          </a:p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 capacitacion fue impartida por el Gerente de producción de la planta</a:t>
            </a:r>
            <a:r>
              <a:rPr lang="es-MX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Infinite Electronis,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Ing. Braulio Escalante Hurtado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quien brindo herramientas prácticas para mejorar la comunicación , empatía y trabajo en equipo.</a:t>
            </a: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E70F0F-CC9F-2740-861C-5423E013DF35}"/>
              </a:ext>
            </a:extLst>
          </p:cNvPr>
          <p:cNvSpPr txBox="1"/>
          <p:nvPr/>
        </p:nvSpPr>
        <p:spPr>
          <a:xfrm>
            <a:off x="364627" y="698028"/>
            <a:ext cx="8543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TALLER : INTELIGENCIA EMOCIONAL EN EL TRABAJO EN EQUIPO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2B778A-F497-9048-A278-CE4BFE011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016" y="3838074"/>
            <a:ext cx="3670547" cy="2430945"/>
          </a:xfrm>
          <a:prstGeom prst="rect">
            <a:avLst/>
          </a:prstGeom>
        </p:spPr>
      </p:pic>
      <p:sp>
        <p:nvSpPr>
          <p:cNvPr id="9" name="Marco 8">
            <a:extLst>
              <a:ext uri="{FF2B5EF4-FFF2-40B4-BE49-F238E27FC236}">
                <a16:creationId xmlns:a16="http://schemas.microsoft.com/office/drawing/2014/main" id="{065D4B0C-6C96-2843-A2C0-837D45505747}"/>
              </a:ext>
            </a:extLst>
          </p:cNvPr>
          <p:cNvSpPr/>
          <p:nvPr/>
        </p:nvSpPr>
        <p:spPr>
          <a:xfrm>
            <a:off x="4451683" y="3720864"/>
            <a:ext cx="3869215" cy="2665363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F764B3-FE15-264C-A814-E797CD112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3" y="1357992"/>
            <a:ext cx="2775473" cy="46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o 8">
            <a:extLst>
              <a:ext uri="{FF2B5EF4-FFF2-40B4-BE49-F238E27FC236}">
                <a16:creationId xmlns:a16="http://schemas.microsoft.com/office/drawing/2014/main" id="{7744730F-7FE9-304E-828F-5EC4ABFD61B3}"/>
              </a:ext>
            </a:extLst>
          </p:cNvPr>
          <p:cNvSpPr/>
          <p:nvPr/>
        </p:nvSpPr>
        <p:spPr>
          <a:xfrm rot="16200000">
            <a:off x="905302" y="3418536"/>
            <a:ext cx="2283852" cy="3180569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Marco 5">
            <a:extLst>
              <a:ext uri="{FF2B5EF4-FFF2-40B4-BE49-F238E27FC236}">
                <a16:creationId xmlns:a16="http://schemas.microsoft.com/office/drawing/2014/main" id="{3DEC1D96-719A-614F-B971-489889F8FAB0}"/>
              </a:ext>
            </a:extLst>
          </p:cNvPr>
          <p:cNvSpPr/>
          <p:nvPr/>
        </p:nvSpPr>
        <p:spPr>
          <a:xfrm>
            <a:off x="4305218" y="2780078"/>
            <a:ext cx="4107262" cy="3506993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80B01-14A6-CF40-96E6-F056CDD37367}"/>
              </a:ext>
            </a:extLst>
          </p:cNvPr>
          <p:cNvSpPr txBox="1"/>
          <p:nvPr/>
        </p:nvSpPr>
        <p:spPr>
          <a:xfrm>
            <a:off x="2047227" y="827482"/>
            <a:ext cx="52406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PROGRAMA BUSINESS ENGLISH CLASS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A7B9C5-81F8-3843-8F8C-DCE8E47A955F}"/>
              </a:ext>
            </a:extLst>
          </p:cNvPr>
          <p:cNvSpPr txBox="1"/>
          <p:nvPr/>
        </p:nvSpPr>
        <p:spPr>
          <a:xfrm>
            <a:off x="486212" y="1302750"/>
            <a:ext cx="805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English </a:t>
            </a:r>
            <a:r>
              <a:rPr lang="es-MX" b="1" dirty="0" err="1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s-MX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primer curso empresarial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otorgado a la empresa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Pegusa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dando paso a una nueva etapa de formación de inglés profesional. Continua vigente elevando el nivel del idioma de los colaboradores, hasta alcanzar su certificación.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7F6F9F-5C35-A54E-919C-810EE40D1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t="29905" r="1411" b="2957"/>
          <a:stretch/>
        </p:blipFill>
        <p:spPr>
          <a:xfrm>
            <a:off x="3991087" y="2967370"/>
            <a:ext cx="4421392" cy="31341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139245-4CFC-1D47-A9D5-EC333CCEC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43" b="17804"/>
          <a:stretch/>
        </p:blipFill>
        <p:spPr>
          <a:xfrm>
            <a:off x="327852" y="3643086"/>
            <a:ext cx="3193027" cy="23874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9180F5-127F-104E-BED1-A4D6D4A6B290}"/>
              </a:ext>
            </a:extLst>
          </p:cNvPr>
          <p:cNvSpPr txBox="1"/>
          <p:nvPr/>
        </p:nvSpPr>
        <p:spPr>
          <a:xfrm>
            <a:off x="486211" y="2780078"/>
            <a:ext cx="172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Total de asistentes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9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1CB7000E-106C-1C43-9C25-5AB1C7B189F4}"/>
              </a:ext>
            </a:extLst>
          </p:cNvPr>
          <p:cNvSpPr/>
          <p:nvPr/>
        </p:nvSpPr>
        <p:spPr>
          <a:xfrm>
            <a:off x="4565064" y="3344777"/>
            <a:ext cx="3817823" cy="2948445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23D2EF-0318-3140-96F3-BD0AEF756404}"/>
              </a:ext>
            </a:extLst>
          </p:cNvPr>
          <p:cNvSpPr txBox="1"/>
          <p:nvPr/>
        </p:nvSpPr>
        <p:spPr>
          <a:xfrm>
            <a:off x="687699" y="781981"/>
            <a:ext cx="7768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DIPLOMADO EN SOLDADURA  TIG (TUNGSTEN INERT GAS</a:t>
            </a:r>
            <a:r>
              <a:rPr lang="es-MX" sz="2000" b="1" dirty="0"/>
              <a:t>)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AAFC21-CE9F-F342-8ED2-A85F1C29A09E}"/>
              </a:ext>
            </a:extLst>
          </p:cNvPr>
          <p:cNvSpPr txBox="1"/>
          <p:nvPr/>
        </p:nvSpPr>
        <p:spPr>
          <a:xfrm>
            <a:off x="4170802" y="1393326"/>
            <a:ext cx="4606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 concluyó el </a:t>
            </a:r>
            <a:r>
              <a:rPr lang="es-MX" sz="1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Diplomado en soldadura TIG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Tungsten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 Gas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), técnica utilizada principalmente en la industria aeronáutica y aeroespacial. El curso fue impartido a personal de la empresa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CPP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, así como a alumnos y exalumnos, respondiendo a la demanda de mano de obra calificada en el sector industrial. </a:t>
            </a: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CA43B2BC-C0E1-984B-8316-5ECF4E86CAB2}"/>
              </a:ext>
            </a:extLst>
          </p:cNvPr>
          <p:cNvSpPr/>
          <p:nvPr/>
        </p:nvSpPr>
        <p:spPr>
          <a:xfrm>
            <a:off x="366850" y="1456415"/>
            <a:ext cx="3450477" cy="483680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14C145-026A-0A47-8F54-1DACFFFFC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0" t="23686" b="2902"/>
          <a:stretch/>
        </p:blipFill>
        <p:spPr>
          <a:xfrm>
            <a:off x="4729468" y="3499765"/>
            <a:ext cx="3489017" cy="26384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B100AA-BB5C-1340-9B3F-F878EB03E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" t="11608" r="4232" b="8235"/>
          <a:stretch/>
        </p:blipFill>
        <p:spPr>
          <a:xfrm>
            <a:off x="537609" y="1604956"/>
            <a:ext cx="3108960" cy="45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48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128E28F5-E4A3-C749-9026-81CA662DBDC5}"/>
              </a:ext>
            </a:extLst>
          </p:cNvPr>
          <p:cNvSpPr/>
          <p:nvPr/>
        </p:nvSpPr>
        <p:spPr>
          <a:xfrm>
            <a:off x="247426" y="1456416"/>
            <a:ext cx="3238053" cy="483680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C4CEE1-30F5-B743-8D7A-3F9EAC1BACA5}"/>
              </a:ext>
            </a:extLst>
          </p:cNvPr>
          <p:cNvSpPr txBox="1"/>
          <p:nvPr/>
        </p:nvSpPr>
        <p:spPr>
          <a:xfrm>
            <a:off x="247426" y="688489"/>
            <a:ext cx="863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DISEÑO, PROGRAMACIÓN E INTEGRACIÓN DE SENSORES Y ACTUADORES EN LINEAS DE PRODUCCIÓN AUTOMATIZADA,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C56D7453-AB6C-244C-AEBA-3E98EAA99DDA}"/>
              </a:ext>
            </a:extLst>
          </p:cNvPr>
          <p:cNvSpPr/>
          <p:nvPr/>
        </p:nvSpPr>
        <p:spPr>
          <a:xfrm rot="5400000">
            <a:off x="4724377" y="2346939"/>
            <a:ext cx="3008601" cy="4883972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47934-F5FE-4C47-BE7E-315A64551F05}"/>
              </a:ext>
            </a:extLst>
          </p:cNvPr>
          <p:cNvSpPr txBox="1"/>
          <p:nvPr/>
        </p:nvSpPr>
        <p:spPr>
          <a:xfrm>
            <a:off x="3700631" y="1555669"/>
            <a:ext cx="4970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Los alumnos del décimo cuatrimestre diseñaron, programaron e integraron sensores y actuadores en líneas de producción automatizada. Con este proyecto, se fortalecen sus competencias técnicas y se les prepara para enfrentar los retos reales de la industria 4.0.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A147BE-96A3-D54C-BB91-32D71CA07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6" t="-1" b="4975"/>
          <a:stretch/>
        </p:blipFill>
        <p:spPr>
          <a:xfrm>
            <a:off x="387276" y="1618443"/>
            <a:ext cx="2947596" cy="45161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715EA3-6209-B042-8F8B-B0B6A4896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12"/>
          <a:stretch/>
        </p:blipFill>
        <p:spPr>
          <a:xfrm>
            <a:off x="3937299" y="3429000"/>
            <a:ext cx="4624547" cy="27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6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o 1">
            <a:extLst>
              <a:ext uri="{FF2B5EF4-FFF2-40B4-BE49-F238E27FC236}">
                <a16:creationId xmlns:a16="http://schemas.microsoft.com/office/drawing/2014/main" id="{31501333-6878-7542-8B59-D9EF6F8AB63A}"/>
              </a:ext>
            </a:extLst>
          </p:cNvPr>
          <p:cNvSpPr/>
          <p:nvPr/>
        </p:nvSpPr>
        <p:spPr>
          <a:xfrm>
            <a:off x="1189705" y="2726528"/>
            <a:ext cx="6205181" cy="3603772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DEB721-C8EB-3045-B728-7B5A12CC0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5" b="26500"/>
          <a:stretch/>
        </p:blipFill>
        <p:spPr>
          <a:xfrm>
            <a:off x="1378447" y="2877653"/>
            <a:ext cx="5852120" cy="32439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6764A0-9E86-7A40-93C7-BE28B5A134D2}"/>
              </a:ext>
            </a:extLst>
          </p:cNvPr>
          <p:cNvSpPr txBox="1"/>
          <p:nvPr/>
        </p:nvSpPr>
        <p:spPr>
          <a:xfrm>
            <a:off x="1488784" y="865862"/>
            <a:ext cx="6166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CONGRESO DE INNOVACIÓN Y MANUFACTURA </a:t>
            </a:r>
          </a:p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PLANTA FORD HERMOSILLO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F5681B-27DF-D145-87DE-80BEA68B6C1B}"/>
              </a:ext>
            </a:extLst>
          </p:cNvPr>
          <p:cNvSpPr txBox="1"/>
          <p:nvPr/>
        </p:nvSpPr>
        <p:spPr>
          <a:xfrm>
            <a:off x="799212" y="1573748"/>
            <a:ext cx="7155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Alumnas de Ingeniería de la 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UTGuaymas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participaron en </a:t>
            </a:r>
            <a:r>
              <a:rPr lang="es-MX" sz="1600">
                <a:latin typeface="Arial" panose="020B0604020202020204" pitchFamily="34" charset="0"/>
                <a:cs typeface="Arial" panose="020B0604020202020204" pitchFamily="34" charset="0"/>
              </a:rPr>
              <a:t>el Congreso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Innovación y Manufactura, organizado por Ford Planta Hermosillo, con el objetivo de enriquecer su formación profesional y fortalecer su vinculación con los programas educativos oientados a la industria.</a:t>
            </a:r>
          </a:p>
        </p:txBody>
      </p:sp>
    </p:spTree>
    <p:extLst>
      <p:ext uri="{BB962C8B-B14F-4D97-AF65-F5344CB8AC3E}">
        <p14:creationId xmlns:p14="http://schemas.microsoft.com/office/powerpoint/2010/main" val="378070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2511173" y="1448187"/>
            <a:ext cx="4121641" cy="1404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</a:t>
            </a:r>
          </a:p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ACADÉMICO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ED9875-F530-4D2F-8A6A-E70EA7A39EB5}"/>
              </a:ext>
            </a:extLst>
          </p:cNvPr>
          <p:cNvSpPr txBox="1"/>
          <p:nvPr/>
        </p:nvSpPr>
        <p:spPr>
          <a:xfrm>
            <a:off x="2386941" y="3759771"/>
            <a:ext cx="4370107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13" b="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ENERO- ABRIL </a:t>
            </a: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32871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0159E864-8F9F-7923-3D16-9BC82848687D}"/>
              </a:ext>
            </a:extLst>
          </p:cNvPr>
          <p:cNvSpPr txBox="1"/>
          <p:nvPr/>
        </p:nvSpPr>
        <p:spPr>
          <a:xfrm>
            <a:off x="1339352" y="1490221"/>
            <a:ext cx="6325287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.S.U. en Manufactura Aeronáutica Área Maquinados de Precisión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Procesos Industriales Área Manufactura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Mecatrónica Área Automatización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Administración Área Formulación y Evaluación de Proyectos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7845CB-36FC-40FD-84C7-21463961B8C1}"/>
              </a:ext>
            </a:extLst>
          </p:cNvPr>
          <p:cNvSpPr txBox="1"/>
          <p:nvPr/>
        </p:nvSpPr>
        <p:spPr>
          <a:xfrm>
            <a:off x="1554644" y="760802"/>
            <a:ext cx="603471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Tecnológica de Guaymas </a:t>
            </a:r>
          </a:p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Programas Educativos del nivel Técnico Superior </a:t>
            </a:r>
          </a:p>
          <a:p>
            <a:pPr algn="ctr"/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(T.S.U.)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F51DDEA-1540-46C7-9660-3FE6FE18D49D}"/>
              </a:ext>
            </a:extLst>
          </p:cNvPr>
          <p:cNvSpPr txBox="1"/>
          <p:nvPr/>
        </p:nvSpPr>
        <p:spPr>
          <a:xfrm>
            <a:off x="768582" y="3766490"/>
            <a:ext cx="7464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Programas Educativos del nivel de Ingeniería/Licenciatura </a:t>
            </a:r>
          </a:p>
          <a:p>
            <a:pPr algn="ctr"/>
            <a:r>
              <a:rPr lang="es-MX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(continuidad de estudios) </a:t>
            </a:r>
            <a:endParaRPr lang="es-MX" sz="16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5A2FC3-29CC-4117-A155-CFAA6576A449}"/>
              </a:ext>
            </a:extLst>
          </p:cNvPr>
          <p:cNvSpPr txBox="1"/>
          <p:nvPr/>
        </p:nvSpPr>
        <p:spPr>
          <a:xfrm>
            <a:off x="1356892" y="4197276"/>
            <a:ext cx="7672568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en Sistemas Productivos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en Manufactura Aeronáutica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Licenciatura en Gestión de Negocios y Proyectos </a:t>
            </a:r>
          </a:p>
          <a:p>
            <a:pPr>
              <a:lnSpc>
                <a:spcPct val="250000"/>
              </a:lnSpc>
            </a:pPr>
            <a:r>
              <a:rPr lang="es-MX" sz="1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 Mecatrónica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2026FC7-D66A-47A7-8F8E-0B4DB41318AF}"/>
              </a:ext>
            </a:extLst>
          </p:cNvPr>
          <p:cNvSpPr/>
          <p:nvPr/>
        </p:nvSpPr>
        <p:spPr>
          <a:xfrm>
            <a:off x="956895" y="1664026"/>
            <a:ext cx="390187" cy="46601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D4CCF72-3D18-4306-B757-009DF7C9663D}"/>
              </a:ext>
            </a:extLst>
          </p:cNvPr>
          <p:cNvSpPr/>
          <p:nvPr/>
        </p:nvSpPr>
        <p:spPr>
          <a:xfrm>
            <a:off x="966705" y="2209463"/>
            <a:ext cx="390187" cy="38224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C0F37F5-54EF-4175-838F-3D5CAD598F82}"/>
              </a:ext>
            </a:extLst>
          </p:cNvPr>
          <p:cNvSpPr/>
          <p:nvPr/>
        </p:nvSpPr>
        <p:spPr>
          <a:xfrm>
            <a:off x="956895" y="2701977"/>
            <a:ext cx="390187" cy="38224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F75D457-DD8E-4C80-9000-122EEDF9D628}"/>
              </a:ext>
            </a:extLst>
          </p:cNvPr>
          <p:cNvSpPr/>
          <p:nvPr/>
        </p:nvSpPr>
        <p:spPr>
          <a:xfrm>
            <a:off x="956895" y="3249212"/>
            <a:ext cx="390187" cy="382243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8D62052-D55C-4783-A6FE-F011F17232CE}"/>
              </a:ext>
            </a:extLst>
          </p:cNvPr>
          <p:cNvSpPr/>
          <p:nvPr/>
        </p:nvSpPr>
        <p:spPr>
          <a:xfrm>
            <a:off x="910551" y="4345717"/>
            <a:ext cx="390187" cy="38224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FF550BC-42AD-4630-BF5C-76A86927CA14}"/>
              </a:ext>
            </a:extLst>
          </p:cNvPr>
          <p:cNvSpPr/>
          <p:nvPr/>
        </p:nvSpPr>
        <p:spPr>
          <a:xfrm>
            <a:off x="918790" y="4889786"/>
            <a:ext cx="390187" cy="38224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D288B50-1B25-46EA-8789-F0ED39FF164E}"/>
              </a:ext>
            </a:extLst>
          </p:cNvPr>
          <p:cNvSpPr/>
          <p:nvPr/>
        </p:nvSpPr>
        <p:spPr>
          <a:xfrm>
            <a:off x="947398" y="5445128"/>
            <a:ext cx="390187" cy="38224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86BAA66-F141-461C-A71B-C00E90301EC0}"/>
              </a:ext>
            </a:extLst>
          </p:cNvPr>
          <p:cNvSpPr/>
          <p:nvPr/>
        </p:nvSpPr>
        <p:spPr>
          <a:xfrm>
            <a:off x="956895" y="5918751"/>
            <a:ext cx="390187" cy="38224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568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E38F95BC-E3BA-6644-818F-BC84371C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96243"/>
              </p:ext>
            </p:extLst>
          </p:nvPr>
        </p:nvGraphicFramePr>
        <p:xfrm>
          <a:off x="878703" y="2207917"/>
          <a:ext cx="7386593" cy="25207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034485">
                  <a:extLst>
                    <a:ext uri="{9D8B030D-6E8A-4147-A177-3AD203B41FA5}">
                      <a16:colId xmlns:a16="http://schemas.microsoft.com/office/drawing/2014/main" val="2677464211"/>
                    </a:ext>
                  </a:extLst>
                </a:gridCol>
                <a:gridCol w="1315760">
                  <a:extLst>
                    <a:ext uri="{9D8B030D-6E8A-4147-A177-3AD203B41FA5}">
                      <a16:colId xmlns:a16="http://schemas.microsoft.com/office/drawing/2014/main" val="1368527342"/>
                    </a:ext>
                  </a:extLst>
                </a:gridCol>
                <a:gridCol w="1518174">
                  <a:extLst>
                    <a:ext uri="{9D8B030D-6E8A-4147-A177-3AD203B41FA5}">
                      <a16:colId xmlns:a16="http://schemas.microsoft.com/office/drawing/2014/main" val="1667168577"/>
                    </a:ext>
                  </a:extLst>
                </a:gridCol>
                <a:gridCol w="1518174">
                  <a:extLst>
                    <a:ext uri="{9D8B030D-6E8A-4147-A177-3AD203B41FA5}">
                      <a16:colId xmlns:a16="http://schemas.microsoft.com/office/drawing/2014/main" val="3343550971"/>
                    </a:ext>
                  </a:extLst>
                </a:gridCol>
              </a:tblGrid>
              <a:tr h="196238">
                <a:tc gridSpan="4"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</a:t>
                      </a:r>
                    </a:p>
                    <a:p>
                      <a:pPr algn="ctr"/>
                      <a:r>
                        <a:rPr lang="es-MX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ENERO – ABRIL 2025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17411"/>
                  </a:ext>
                </a:extLst>
              </a:tr>
              <a:tr h="53367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FINALIZAR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614520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 SUPERIOR UNIVERSITARIO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965123"/>
                  </a:ext>
                </a:extLst>
              </a:tr>
              <a:tr h="43263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INGENIERÍA/ LICENCIATURAS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74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17939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F982941-AAFA-8A44-ABD5-49883099F2E6}"/>
              </a:ext>
            </a:extLst>
          </p:cNvPr>
          <p:cNvSpPr txBox="1"/>
          <p:nvPr/>
        </p:nvSpPr>
        <p:spPr>
          <a:xfrm>
            <a:off x="1932343" y="13344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</a:p>
        </p:txBody>
      </p:sp>
    </p:spTree>
    <p:extLst>
      <p:ext uri="{BB962C8B-B14F-4D97-AF65-F5344CB8AC3E}">
        <p14:creationId xmlns:p14="http://schemas.microsoft.com/office/powerpoint/2010/main" val="122618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73115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1CAC2415-45E0-4955-96FD-4E6B2684F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791229"/>
              </p:ext>
            </p:extLst>
          </p:nvPr>
        </p:nvGraphicFramePr>
        <p:xfrm>
          <a:off x="849332" y="1413075"/>
          <a:ext cx="7692240" cy="419716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39236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1540043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  <a:gridCol w="1383631">
                  <a:extLst>
                    <a:ext uri="{9D8B030D-6E8A-4147-A177-3AD203B41FA5}">
                      <a16:colId xmlns:a16="http://schemas.microsoft.com/office/drawing/2014/main" val="57404555"/>
                    </a:ext>
                  </a:extLst>
                </a:gridCol>
                <a:gridCol w="829330">
                  <a:extLst>
                    <a:ext uri="{9D8B030D-6E8A-4147-A177-3AD203B41FA5}">
                      <a16:colId xmlns:a16="http://schemas.microsoft.com/office/drawing/2014/main" val="4081832494"/>
                    </a:ext>
                  </a:extLst>
                </a:gridCol>
              </a:tblGrid>
              <a:tr h="173171">
                <a:tc gridSpan="4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T.S.U.</a:t>
                      </a:r>
                    </a:p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CUATRIMESTRE ENERO – ABRIL DEL 2025.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3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72354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DEL CUATRIMESTRE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FINAIZAR EL CUATRIMESTRE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Emprendimiento,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15745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Manufactura Aeronáutica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19130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Procesos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722339"/>
                  </a:ext>
                </a:extLst>
              </a:tr>
              <a:tr h="223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109275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Manufactura Aeronáutica Área Maquinados de Precisión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Procesos Industriales Área Manufactura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Mecatrónica Área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Administración Área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51727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06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B377EAC3-4CAD-4545-99F0-E0AC9B157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49037"/>
              </p:ext>
            </p:extLst>
          </p:nvPr>
        </p:nvGraphicFramePr>
        <p:xfrm>
          <a:off x="613611" y="1912149"/>
          <a:ext cx="7964905" cy="287260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69631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1660358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18015667"/>
                    </a:ext>
                  </a:extLst>
                </a:gridCol>
                <a:gridCol w="1034716">
                  <a:extLst>
                    <a:ext uri="{9D8B030D-6E8A-4147-A177-3AD203B41FA5}">
                      <a16:colId xmlns:a16="http://schemas.microsoft.com/office/drawing/2014/main" val="3162484189"/>
                    </a:ext>
                  </a:extLst>
                </a:gridCol>
              </a:tblGrid>
              <a:tr h="263510">
                <a:tc gridSpan="4"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INGENIERÍA/LICENCIATURA</a:t>
                      </a:r>
                    </a:p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CUATRIMESTRE ENERO-ABRIL 2025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33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INICIO DEL CUATRIMESTRE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FINALIZAR EL CUATRIMESTRE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l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l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43071">
                <a:tc>
                  <a:txBody>
                    <a:bodyPr/>
                    <a:lstStyle/>
                    <a:p>
                      <a:pPr algn="l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l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Mecatrónica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1910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144F79F-6ECE-DA19-41EA-89C4A3276880}"/>
              </a:ext>
            </a:extLst>
          </p:cNvPr>
          <p:cNvSpPr txBox="1"/>
          <p:nvPr/>
        </p:nvSpPr>
        <p:spPr>
          <a:xfrm>
            <a:off x="1837247" y="10731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</a:p>
        </p:txBody>
      </p:sp>
    </p:spTree>
    <p:extLst>
      <p:ext uri="{BB962C8B-B14F-4D97-AF65-F5344CB8AC3E}">
        <p14:creationId xmlns:p14="http://schemas.microsoft.com/office/powerpoint/2010/main" val="223036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472915" y="822661"/>
            <a:ext cx="639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DESERCIÓN Y PRINCIPALES CAUSAS DE BAJAS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EF81D4D-AB14-9342-8A9F-0F20298C4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53418"/>
              </p:ext>
            </p:extLst>
          </p:nvPr>
        </p:nvGraphicFramePr>
        <p:xfrm>
          <a:off x="1721224" y="1430767"/>
          <a:ext cx="5959736" cy="399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AFAB26A-E75D-184F-907B-7A036EA8EDD8}"/>
              </a:ext>
            </a:extLst>
          </p:cNvPr>
          <p:cNvSpPr txBox="1"/>
          <p:nvPr/>
        </p:nvSpPr>
        <p:spPr>
          <a:xfrm>
            <a:off x="4880000" y="5697714"/>
            <a:ext cx="265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TOTAL DE BAJAS.    </a:t>
            </a:r>
            <a:r>
              <a:rPr lang="es-MX" sz="24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</a:p>
        </p:txBody>
      </p:sp>
    </p:spTree>
    <p:extLst>
      <p:ext uri="{BB962C8B-B14F-4D97-AF65-F5344CB8AC3E}">
        <p14:creationId xmlns:p14="http://schemas.microsoft.com/office/powerpoint/2010/main" val="100921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777792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RENDIMIENTO ACADÉMICO - PROMEDIO</a:t>
            </a: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B76DE42-B91C-4966-A955-587F53855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656594"/>
              </p:ext>
            </p:extLst>
          </p:nvPr>
        </p:nvGraphicFramePr>
        <p:xfrm>
          <a:off x="558328" y="1405270"/>
          <a:ext cx="8027343" cy="4175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64025">
                  <a:extLst>
                    <a:ext uri="{9D8B030D-6E8A-4147-A177-3AD203B41FA5}">
                      <a16:colId xmlns:a16="http://schemas.microsoft.com/office/drawing/2014/main" val="2686761793"/>
                    </a:ext>
                  </a:extLst>
                </a:gridCol>
                <a:gridCol w="2563318">
                  <a:extLst>
                    <a:ext uri="{9D8B030D-6E8A-4147-A177-3AD203B41FA5}">
                      <a16:colId xmlns:a16="http://schemas.microsoft.com/office/drawing/2014/main" val="4237115754"/>
                    </a:ext>
                  </a:extLst>
                </a:gridCol>
              </a:tblGrid>
              <a:tr h="49732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3C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 ACTUALIZADO</a:t>
                      </a:r>
                    </a:p>
                    <a:p>
                      <a:pPr algn="ctr"/>
                      <a:r>
                        <a:rPr lang="es-MX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ENERO – ABRIL 2025</a:t>
                      </a:r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3C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0389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 Emprendimiento,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877920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11696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 Procesos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72100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 Mecatrónica en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378010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Administración Área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45005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Manufactura Aeronáutica Área Maquinados de Precisión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76541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Mecatrónica Área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2109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Procesos Industriales Área Manufactura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739972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72301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24742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Mecatrónica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49522"/>
                  </a:ext>
                </a:extLst>
              </a:tr>
              <a:tr h="290142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05382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80386A0-F25F-5A49-9317-9EFAD6F61FAC}"/>
              </a:ext>
            </a:extLst>
          </p:cNvPr>
          <p:cNvSpPr txBox="1"/>
          <p:nvPr/>
        </p:nvSpPr>
        <p:spPr>
          <a:xfrm>
            <a:off x="3538656" y="5707550"/>
            <a:ext cx="450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Promedio Aprovechamiento      </a:t>
            </a:r>
            <a:r>
              <a:rPr lang="es-MX" sz="3600" b="1" dirty="0">
                <a:solidFill>
                  <a:srgbClr val="B2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8.97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2400" b="1" dirty="0">
              <a:solidFill>
                <a:srgbClr val="C65D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1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45D55DE-055D-1471-6CF0-5C5CF736F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557426"/>
              </p:ext>
            </p:extLst>
          </p:nvPr>
        </p:nvGraphicFramePr>
        <p:xfrm>
          <a:off x="1524000" y="1055852"/>
          <a:ext cx="6096000" cy="2317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60645661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05392850"/>
                    </a:ext>
                  </a:extLst>
                </a:gridCol>
              </a:tblGrid>
              <a:tr h="5842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PERFIL DOCENTE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ASIGNATURA 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350618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49028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31576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DOCTORADO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631655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161964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D184A3D-624E-1AEC-54D1-CA214FD5A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33028"/>
              </p:ext>
            </p:extLst>
          </p:nvPr>
        </p:nvGraphicFramePr>
        <p:xfrm>
          <a:off x="1524000" y="3823670"/>
          <a:ext cx="6134100" cy="192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1064221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42023887"/>
                    </a:ext>
                  </a:extLst>
                </a:gridCol>
              </a:tblGrid>
              <a:tr h="4867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PERFIL DOCENTE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TIEMPO COMPLETO </a:t>
                      </a:r>
                      <a:endParaRPr lang="es-MX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3C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688248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961364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12367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DOCTORADO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059763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9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44109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57776</TotalTime>
  <Words>1557</Words>
  <Application>Microsoft Office PowerPoint</Application>
  <PresentationFormat>Presentación en pantalla (4:3)</PresentationFormat>
  <Paragraphs>490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1_Tema de Office</vt:lpstr>
      <vt:lpstr>2_Tema de Office</vt:lpstr>
      <vt:lpstr>Presentación de PowerPoint</vt:lpstr>
      <vt:lpstr>PROGRAMAS EDUCATIVOS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Carmen Ruiz</cp:lastModifiedBy>
  <cp:revision>985</cp:revision>
  <cp:lastPrinted>2025-05-20T16:10:28Z</cp:lastPrinted>
  <dcterms:created xsi:type="dcterms:W3CDTF">2022-01-31T20:03:20Z</dcterms:created>
  <dcterms:modified xsi:type="dcterms:W3CDTF">2025-06-03T19:32:37Z</dcterms:modified>
</cp:coreProperties>
</file>